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2.jpg" ContentType="image/jpeg"/>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64" r:id="rId4"/>
    <p:sldId id="302" r:id="rId5"/>
    <p:sldId id="267" r:id="rId6"/>
    <p:sldId id="284" r:id="rId7"/>
    <p:sldId id="285" r:id="rId8"/>
    <p:sldId id="286" r:id="rId9"/>
    <p:sldId id="287" r:id="rId10"/>
    <p:sldId id="288" r:id="rId11"/>
    <p:sldId id="281" r:id="rId12"/>
    <p:sldId id="282" r:id="rId13"/>
    <p:sldId id="280" r:id="rId14"/>
    <p:sldId id="321" r:id="rId15"/>
    <p:sldId id="272" r:id="rId16"/>
    <p:sldId id="273" r:id="rId17"/>
    <p:sldId id="274" r:id="rId18"/>
    <p:sldId id="275" r:id="rId19"/>
    <p:sldId id="276" r:id="rId20"/>
    <p:sldId id="277" r:id="rId21"/>
    <p:sldId id="278" r:id="rId22"/>
    <p:sldId id="271" r:id="rId23"/>
    <p:sldId id="290" r:id="rId24"/>
    <p:sldId id="301" r:id="rId25"/>
    <p:sldId id="293" r:id="rId26"/>
    <p:sldId id="294" r:id="rId27"/>
    <p:sldId id="296" r:id="rId28"/>
    <p:sldId id="297" r:id="rId29"/>
    <p:sldId id="298" r:id="rId30"/>
    <p:sldId id="299" r:id="rId31"/>
    <p:sldId id="300" r:id="rId32"/>
    <p:sldId id="304" r:id="rId33"/>
    <p:sldId id="306" r:id="rId34"/>
    <p:sldId id="307" r:id="rId35"/>
    <p:sldId id="308" r:id="rId36"/>
    <p:sldId id="309" r:id="rId37"/>
    <p:sldId id="310" r:id="rId38"/>
    <p:sldId id="311" r:id="rId39"/>
    <p:sldId id="313" r:id="rId40"/>
    <p:sldId id="312" r:id="rId41"/>
    <p:sldId id="314" r:id="rId42"/>
    <p:sldId id="315" r:id="rId43"/>
    <p:sldId id="316" r:id="rId44"/>
    <p:sldId id="317" r:id="rId45"/>
    <p:sldId id="318" r:id="rId46"/>
    <p:sldId id="319" r:id="rId47"/>
    <p:sldId id="305" r:id="rId4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91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93409562-430F-40EF-A313-EF24A31EAFAD}" type="datetimeFigureOut">
              <a:rPr lang="en-IN" smtClean="0"/>
              <a:t>26-07-2024</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04505962-D09E-46A2-B5A5-A73AD47A7B3A}" type="slidenum">
              <a:rPr lang="en-IN" smtClean="0"/>
              <a:t>‹#›</a:t>
            </a:fld>
            <a:endParaRPr lang="en-IN"/>
          </a:p>
        </p:txBody>
      </p:sp>
    </p:spTree>
    <p:extLst>
      <p:ext uri="{BB962C8B-B14F-4D97-AF65-F5344CB8AC3E}">
        <p14:creationId xmlns:p14="http://schemas.microsoft.com/office/powerpoint/2010/main" val="2799404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1</a:t>
            </a:fld>
            <a:endParaRPr lang="en-IN" dirty="0"/>
          </a:p>
        </p:txBody>
      </p:sp>
    </p:spTree>
    <p:extLst>
      <p:ext uri="{BB962C8B-B14F-4D97-AF65-F5344CB8AC3E}">
        <p14:creationId xmlns:p14="http://schemas.microsoft.com/office/powerpoint/2010/main" val="126217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37</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38</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39</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40</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41</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42</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43</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44</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45</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46</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2</a:t>
            </a:fld>
            <a:endParaRPr lang="en-IN" dirty="0"/>
          </a:p>
        </p:txBody>
      </p:sp>
    </p:spTree>
    <p:extLst>
      <p:ext uri="{BB962C8B-B14F-4D97-AF65-F5344CB8AC3E}">
        <p14:creationId xmlns:p14="http://schemas.microsoft.com/office/powerpoint/2010/main" val="337750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30</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31</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32</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33</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34</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35</a:t>
            </a:fld>
            <a:endParaRPr lang="en-IN"/>
          </a:p>
        </p:txBody>
      </p:sp>
    </p:spTree>
    <p:extLst>
      <p:ext uri="{BB962C8B-B14F-4D97-AF65-F5344CB8AC3E}">
        <p14:creationId xmlns:p14="http://schemas.microsoft.com/office/powerpoint/2010/main" val="272299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05962-D09E-46A2-B5A5-A73AD47A7B3A}" type="slidenum">
              <a:rPr lang="en-IN" smtClean="0"/>
              <a:t>36</a:t>
            </a:fld>
            <a:endParaRPr lang="en-IN"/>
          </a:p>
        </p:txBody>
      </p:sp>
    </p:spTree>
    <p:extLst>
      <p:ext uri="{BB962C8B-B14F-4D97-AF65-F5344CB8AC3E}">
        <p14:creationId xmlns:p14="http://schemas.microsoft.com/office/powerpoint/2010/main" val="272299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1578355" y="1378305"/>
            <a:ext cx="2797810" cy="3455670"/>
          </a:xfrm>
          <a:prstGeom prst="rect">
            <a:avLst/>
          </a:prstGeom>
        </p:spPr>
        <p:txBody>
          <a:bodyPr wrap="square" lIns="0" tIns="0" rIns="0" bIns="0">
            <a:spAutoFit/>
          </a:bodyPr>
          <a:lstStyle>
            <a:lvl1pPr>
              <a:defRPr sz="2000" b="0" i="0" u="sng">
                <a:solidFill>
                  <a:srgbClr val="C00000"/>
                </a:solidFill>
                <a:latin typeface="Times New Roman"/>
                <a:cs typeface="Times New Roman"/>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32535" cy="1141477"/>
          </a:xfrm>
          <a:prstGeom prst="rect">
            <a:avLst/>
          </a:prstGeom>
        </p:spPr>
      </p:pic>
      <p:sp>
        <p:nvSpPr>
          <p:cNvPr id="17" name="bg object 17"/>
          <p:cNvSpPr/>
          <p:nvPr/>
        </p:nvSpPr>
        <p:spPr>
          <a:xfrm>
            <a:off x="1277238" y="609600"/>
            <a:ext cx="2818765" cy="0"/>
          </a:xfrm>
          <a:custGeom>
            <a:avLst/>
            <a:gdLst/>
            <a:ahLst/>
            <a:cxnLst/>
            <a:rect l="l" t="t" r="r" b="b"/>
            <a:pathLst>
              <a:path w="2818765">
                <a:moveTo>
                  <a:pt x="0" y="0"/>
                </a:moveTo>
                <a:lnTo>
                  <a:pt x="2818257"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a:xfrm>
            <a:off x="3916425" y="780415"/>
            <a:ext cx="4359148" cy="391159"/>
          </a:xfrm>
          <a:prstGeom prst="rect">
            <a:avLst/>
          </a:prstGeom>
        </p:spPr>
        <p:txBody>
          <a:bodyPr wrap="square" lIns="0" tIns="0" rIns="0" bIns="0">
            <a:spAutoFit/>
          </a:bodyPr>
          <a:lstStyle>
            <a:lvl1pPr>
              <a:defRPr sz="2400" b="1" i="0" u="heavy">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549902" y="6481503"/>
            <a:ext cx="3093084" cy="194309"/>
          </a:xfrm>
          <a:prstGeom prst="rect">
            <a:avLst/>
          </a:prstGeom>
        </p:spPr>
        <p:txBody>
          <a:bodyPr wrap="square" lIns="0" tIns="0" rIns="0" bIns="0">
            <a:spAutoFit/>
          </a:bodyPr>
          <a:lstStyle>
            <a:lvl1pPr>
              <a:defRPr sz="1200" b="0" i="1">
                <a:solidFill>
                  <a:srgbClr val="888888"/>
                </a:solidFill>
                <a:latin typeface="Times New Roman"/>
                <a:cs typeface="Times New Roman"/>
              </a:defRPr>
            </a:lvl1pPr>
          </a:lstStyle>
          <a:p>
            <a:pPr marL="12700">
              <a:lnSpc>
                <a:spcPts val="1410"/>
              </a:lnSpc>
            </a:pPr>
            <a:r>
              <a:rPr spc="-5" dirty="0"/>
              <a:t>Department</a:t>
            </a:r>
            <a:r>
              <a:rPr spc="15" dirty="0"/>
              <a:t> </a:t>
            </a:r>
            <a:r>
              <a:rPr dirty="0"/>
              <a:t>of</a:t>
            </a:r>
            <a:r>
              <a:rPr spc="-15" dirty="0"/>
              <a:t> </a:t>
            </a:r>
            <a:r>
              <a:rPr spc="-10" dirty="0"/>
              <a:t>Aerospace</a:t>
            </a:r>
            <a:r>
              <a:rPr spc="40" dirty="0"/>
              <a:t> </a:t>
            </a:r>
            <a:r>
              <a:rPr spc="-5" dirty="0"/>
              <a:t>Engineering,</a:t>
            </a:r>
            <a:r>
              <a:rPr spc="35" dirty="0"/>
              <a:t> </a:t>
            </a:r>
            <a:r>
              <a:rPr spc="-10" dirty="0"/>
              <a:t>Bangalore</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7/26/2024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hyperlink" Target="https://www.youtube.com/watch?v=9RXT4YttwfU&amp;list=PPSV"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g"/></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png"/><Relationship Id="rId7"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243" y="0"/>
            <a:ext cx="12267565" cy="6924675"/>
            <a:chOff x="-37243" y="0"/>
            <a:chExt cx="12267565" cy="6924675"/>
          </a:xfrm>
        </p:grpSpPr>
        <p:sp>
          <p:nvSpPr>
            <p:cNvPr id="3" name="object 3"/>
            <p:cNvSpPr/>
            <p:nvPr/>
          </p:nvSpPr>
          <p:spPr>
            <a:xfrm>
              <a:off x="856" y="0"/>
              <a:ext cx="12191365" cy="6848475"/>
            </a:xfrm>
            <a:custGeom>
              <a:avLst/>
              <a:gdLst/>
              <a:ahLst/>
              <a:cxnLst/>
              <a:rect l="l" t="t" r="r" b="b"/>
              <a:pathLst>
                <a:path w="12191365" h="6848475">
                  <a:moveTo>
                    <a:pt x="0" y="6848373"/>
                  </a:moveTo>
                  <a:lnTo>
                    <a:pt x="12191111" y="6848373"/>
                  </a:lnTo>
                  <a:lnTo>
                    <a:pt x="12191111" y="0"/>
                  </a:lnTo>
                </a:path>
                <a:path w="12191365" h="6848475">
                  <a:moveTo>
                    <a:pt x="0" y="0"/>
                  </a:moveTo>
                  <a:lnTo>
                    <a:pt x="0" y="6848373"/>
                  </a:lnTo>
                </a:path>
              </a:pathLst>
            </a:custGeom>
            <a:ln w="76200">
              <a:solidFill>
                <a:srgbClr val="005792"/>
              </a:solidFill>
            </a:ln>
          </p:spPr>
          <p:txBody>
            <a:bodyPr wrap="square" lIns="0" tIns="0" rIns="0" bIns="0" rtlCol="0"/>
            <a:lstStyle/>
            <a:p>
              <a:endParaRPr dirty="0"/>
            </a:p>
          </p:txBody>
        </p:sp>
        <p:sp>
          <p:nvSpPr>
            <p:cNvPr id="4" name="object 4"/>
            <p:cNvSpPr/>
            <p:nvPr/>
          </p:nvSpPr>
          <p:spPr>
            <a:xfrm>
              <a:off x="0" y="9651"/>
              <a:ext cx="5682615" cy="3925570"/>
            </a:xfrm>
            <a:custGeom>
              <a:avLst/>
              <a:gdLst/>
              <a:ahLst/>
              <a:cxnLst/>
              <a:rect l="l" t="t" r="r" b="b"/>
              <a:pathLst>
                <a:path w="5682615" h="3925570">
                  <a:moveTo>
                    <a:pt x="5682615" y="0"/>
                  </a:moveTo>
                  <a:lnTo>
                    <a:pt x="0" y="0"/>
                  </a:lnTo>
                  <a:lnTo>
                    <a:pt x="0" y="3925238"/>
                  </a:lnTo>
                  <a:lnTo>
                    <a:pt x="5682615" y="0"/>
                  </a:lnTo>
                  <a:close/>
                </a:path>
              </a:pathLst>
            </a:custGeom>
            <a:solidFill>
              <a:srgbClr val="005792"/>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286334" y="252247"/>
              <a:ext cx="1119581" cy="1116685"/>
            </a:xfrm>
            <a:prstGeom prst="rect">
              <a:avLst/>
            </a:prstGeom>
          </p:spPr>
        </p:pic>
        <p:pic>
          <p:nvPicPr>
            <p:cNvPr id="6" name="object 6"/>
            <p:cNvPicPr/>
            <p:nvPr/>
          </p:nvPicPr>
          <p:blipFill>
            <a:blip r:embed="rId4" cstate="print"/>
            <a:stretch>
              <a:fillRect/>
            </a:stretch>
          </p:blipFill>
          <p:spPr>
            <a:xfrm>
              <a:off x="3398647" y="810521"/>
              <a:ext cx="88564" cy="89527"/>
            </a:xfrm>
            <a:prstGeom prst="rect">
              <a:avLst/>
            </a:prstGeom>
          </p:spPr>
        </p:pic>
      </p:grpSp>
      <p:sp>
        <p:nvSpPr>
          <p:cNvPr id="7" name="object 7"/>
          <p:cNvSpPr txBox="1">
            <a:spLocks noGrp="1"/>
          </p:cNvSpPr>
          <p:nvPr>
            <p:ph type="title"/>
          </p:nvPr>
        </p:nvSpPr>
        <p:spPr>
          <a:xfrm>
            <a:off x="1516507" y="385318"/>
            <a:ext cx="2115820" cy="787400"/>
          </a:xfrm>
          <a:prstGeom prst="rect">
            <a:avLst/>
          </a:prstGeom>
        </p:spPr>
        <p:txBody>
          <a:bodyPr vert="horz" wrap="square" lIns="0" tIns="45720" rIns="0" bIns="0" rtlCol="0">
            <a:spAutoFit/>
          </a:bodyPr>
          <a:lstStyle/>
          <a:p>
            <a:pPr marL="12700" marR="5080">
              <a:lnSpc>
                <a:spcPts val="2900"/>
              </a:lnSpc>
              <a:spcBef>
                <a:spcPts val="360"/>
              </a:spcBef>
            </a:pPr>
            <a:r>
              <a:rPr sz="2550" u="none" spc="-20" dirty="0">
                <a:solidFill>
                  <a:srgbClr val="FFFFFF"/>
                </a:solidFill>
                <a:latin typeface="Arial"/>
                <a:cs typeface="Arial"/>
              </a:rPr>
              <a:t>RV</a:t>
            </a:r>
            <a:r>
              <a:rPr sz="2550" u="none" spc="-65" dirty="0">
                <a:solidFill>
                  <a:srgbClr val="FFFFFF"/>
                </a:solidFill>
                <a:latin typeface="Arial"/>
                <a:cs typeface="Arial"/>
              </a:rPr>
              <a:t> </a:t>
            </a:r>
            <a:r>
              <a:rPr sz="2550" u="none" spc="-10" dirty="0">
                <a:solidFill>
                  <a:srgbClr val="FFFFFF"/>
                </a:solidFill>
                <a:latin typeface="Arial"/>
                <a:cs typeface="Arial"/>
              </a:rPr>
              <a:t>College</a:t>
            </a:r>
            <a:r>
              <a:rPr sz="2550" u="none" spc="-55" dirty="0">
                <a:solidFill>
                  <a:srgbClr val="FFFFFF"/>
                </a:solidFill>
                <a:latin typeface="Arial"/>
                <a:cs typeface="Arial"/>
              </a:rPr>
              <a:t> </a:t>
            </a:r>
            <a:r>
              <a:rPr sz="2550" u="none" spc="-5" dirty="0">
                <a:solidFill>
                  <a:srgbClr val="FFFFFF"/>
                </a:solidFill>
                <a:latin typeface="Arial"/>
                <a:cs typeface="Arial"/>
              </a:rPr>
              <a:t>of </a:t>
            </a:r>
            <a:r>
              <a:rPr sz="2550" u="none" spc="-695" dirty="0">
                <a:solidFill>
                  <a:srgbClr val="FFFFFF"/>
                </a:solidFill>
                <a:latin typeface="Arial"/>
                <a:cs typeface="Arial"/>
              </a:rPr>
              <a:t> </a:t>
            </a:r>
            <a:r>
              <a:rPr sz="2550" u="none" spc="-10" dirty="0">
                <a:solidFill>
                  <a:srgbClr val="FFFFFF"/>
                </a:solidFill>
                <a:latin typeface="Arial"/>
                <a:cs typeface="Arial"/>
              </a:rPr>
              <a:t>Engineering</a:t>
            </a:r>
            <a:endParaRPr sz="2550" dirty="0">
              <a:latin typeface="Arial"/>
              <a:cs typeface="Arial"/>
            </a:endParaRPr>
          </a:p>
        </p:txBody>
      </p:sp>
      <p:sp>
        <p:nvSpPr>
          <p:cNvPr id="8" name="object 8"/>
          <p:cNvSpPr txBox="1"/>
          <p:nvPr/>
        </p:nvSpPr>
        <p:spPr>
          <a:xfrm>
            <a:off x="9465944" y="234823"/>
            <a:ext cx="2210435" cy="303530"/>
          </a:xfrm>
          <a:prstGeom prst="rect">
            <a:avLst/>
          </a:prstGeom>
        </p:spPr>
        <p:txBody>
          <a:bodyPr vert="horz" wrap="square" lIns="0" tIns="15875" rIns="0" bIns="0" rtlCol="0">
            <a:spAutoFit/>
          </a:bodyPr>
          <a:lstStyle/>
          <a:p>
            <a:pPr marL="12700">
              <a:lnSpc>
                <a:spcPct val="100000"/>
              </a:lnSpc>
              <a:spcBef>
                <a:spcPts val="125"/>
              </a:spcBef>
            </a:pPr>
            <a:r>
              <a:rPr sz="1800" i="1" spc="10" dirty="0">
                <a:solidFill>
                  <a:srgbClr val="422C75"/>
                </a:solidFill>
                <a:latin typeface="Arial"/>
                <a:cs typeface="Arial"/>
              </a:rPr>
              <a:t>Go,</a:t>
            </a:r>
            <a:r>
              <a:rPr sz="1800" i="1" spc="-55" dirty="0">
                <a:solidFill>
                  <a:srgbClr val="422C75"/>
                </a:solidFill>
                <a:latin typeface="Arial"/>
                <a:cs typeface="Arial"/>
              </a:rPr>
              <a:t> </a:t>
            </a:r>
            <a:r>
              <a:rPr sz="1800" i="1" spc="10" dirty="0">
                <a:solidFill>
                  <a:srgbClr val="422C75"/>
                </a:solidFill>
                <a:latin typeface="Arial"/>
                <a:cs typeface="Arial"/>
              </a:rPr>
              <a:t>change</a:t>
            </a:r>
            <a:r>
              <a:rPr sz="1800" i="1" spc="-65" dirty="0">
                <a:solidFill>
                  <a:srgbClr val="422C75"/>
                </a:solidFill>
                <a:latin typeface="Arial"/>
                <a:cs typeface="Arial"/>
              </a:rPr>
              <a:t> </a:t>
            </a:r>
            <a:r>
              <a:rPr sz="1800" i="1" spc="10" dirty="0">
                <a:solidFill>
                  <a:srgbClr val="422C75"/>
                </a:solidFill>
                <a:latin typeface="Arial"/>
                <a:cs typeface="Arial"/>
              </a:rPr>
              <a:t>the</a:t>
            </a:r>
            <a:r>
              <a:rPr sz="1800" i="1" spc="-80" dirty="0">
                <a:solidFill>
                  <a:srgbClr val="422C75"/>
                </a:solidFill>
                <a:latin typeface="Arial"/>
                <a:cs typeface="Arial"/>
              </a:rPr>
              <a:t> </a:t>
            </a:r>
            <a:r>
              <a:rPr sz="1800" i="1" spc="10" dirty="0">
                <a:solidFill>
                  <a:srgbClr val="422C75"/>
                </a:solidFill>
                <a:latin typeface="Arial"/>
                <a:cs typeface="Arial"/>
              </a:rPr>
              <a:t>world</a:t>
            </a:r>
            <a:endParaRPr sz="1800" dirty="0">
              <a:latin typeface="Arial"/>
              <a:cs typeface="Arial"/>
            </a:endParaRPr>
          </a:p>
        </p:txBody>
      </p:sp>
      <p:sp>
        <p:nvSpPr>
          <p:cNvPr id="14" name="Rectangle 13"/>
          <p:cNvSpPr/>
          <p:nvPr/>
        </p:nvSpPr>
        <p:spPr>
          <a:xfrm>
            <a:off x="5933046" y="3890665"/>
            <a:ext cx="336951" cy="923330"/>
          </a:xfrm>
          <a:prstGeom prst="rect">
            <a:avLst/>
          </a:prstGeom>
          <a:noFill/>
        </p:spPr>
        <p:txBody>
          <a:bodyPr wrap="none" lIns="91440" tIns="45720" rIns="91440" bIns="45720">
            <a:spAutoFit/>
          </a:bodyPr>
          <a:lstStyle/>
          <a:p>
            <a:pPr algn="ctr"/>
            <a:r>
              <a:rPr lang="en-IN"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mbria"/>
                <a:cs typeface="Cambria"/>
              </a:rPr>
              <a:t> </a:t>
            </a:r>
            <a:endParaRPr lang="en-IN"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2575018" y="1972436"/>
            <a:ext cx="8679268" cy="2308324"/>
          </a:xfrm>
          <a:prstGeom prst="rect">
            <a:avLst/>
          </a:prstGeom>
          <a:noFill/>
        </p:spPr>
        <p:txBody>
          <a:bodyPr wrap="square" lIns="91440" tIns="45720" rIns="91440" bIns="45720">
            <a:spAutoFit/>
          </a:bodyPr>
          <a:lstStyle/>
          <a:p>
            <a:pPr algn="ctr"/>
            <a:r>
              <a:rPr lang="en-US" sz="7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“Recent trends in Food Packaging”</a:t>
            </a:r>
            <a:endParaRPr lang="en-IN" sz="72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Rectangle 16"/>
          <p:cNvSpPr/>
          <p:nvPr/>
        </p:nvSpPr>
        <p:spPr>
          <a:xfrm>
            <a:off x="1676400" y="4157249"/>
            <a:ext cx="10149190" cy="707886"/>
          </a:xfrm>
          <a:prstGeom prst="rect">
            <a:avLst/>
          </a:prstGeom>
          <a:noFill/>
        </p:spPr>
        <p:txBody>
          <a:bodyPr wrap="none" lIns="91440" tIns="45720" rIns="91440" bIns="45720">
            <a:spAutoFit/>
          </a:bodyPr>
          <a:lstStyle/>
          <a:p>
            <a:pPr algn="ctr"/>
            <a:r>
              <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Cambria"/>
                <a:cs typeface="Cambria"/>
              </a:rPr>
              <a:t> </a:t>
            </a:r>
            <a:r>
              <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I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Dr </a:t>
            </a:r>
            <a:r>
              <a:rPr lang="en-IN" sz="40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Trilokchandran</a:t>
            </a:r>
            <a:r>
              <a:rPr lang="en-I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B &amp; Dr G Vijaya Kumar</a:t>
            </a:r>
            <a:endParaRPr lang="en-IN"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Rectangle 17"/>
          <p:cNvSpPr/>
          <p:nvPr/>
        </p:nvSpPr>
        <p:spPr>
          <a:xfrm>
            <a:off x="7024420" y="5060216"/>
            <a:ext cx="4142160" cy="1200329"/>
          </a:xfrm>
          <a:prstGeom prst="rect">
            <a:avLst/>
          </a:prstGeom>
          <a:noFill/>
        </p:spPr>
        <p:txBody>
          <a:bodyPr wrap="none" lIns="91440" tIns="45720" rIns="91440" bIns="45720">
            <a:spAutoFit/>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r>
              <a:rPr lang="en-IN" sz="2400" b="1" cap="none" spc="0" dirty="0">
                <a:ln/>
                <a:solidFill>
                  <a:schemeClr val="accent5">
                    <a:tint val="50000"/>
                    <a:satMod val="180000"/>
                  </a:schemeClr>
                </a:solidFill>
                <a:effectLst/>
                <a:latin typeface="Calibri" pitchFamily="34" charset="0"/>
                <a:cs typeface="Calibri" pitchFamily="34" charset="0"/>
              </a:rPr>
              <a:t>Department of Biotechnology</a:t>
            </a:r>
          </a:p>
          <a:p>
            <a:pPr algn="ctr"/>
            <a:r>
              <a:rPr lang="en-IN" sz="2400" b="1" cap="none" spc="0" dirty="0">
                <a:ln/>
                <a:solidFill>
                  <a:schemeClr val="accent5">
                    <a:tint val="50000"/>
                    <a:satMod val="180000"/>
                  </a:schemeClr>
                </a:solidFill>
                <a:effectLst/>
                <a:latin typeface="Calibri" pitchFamily="34" charset="0"/>
                <a:cs typeface="Calibri" pitchFamily="34" charset="0"/>
              </a:rPr>
              <a:t>R V COLLEGE OF ENGINEERING </a:t>
            </a:r>
          </a:p>
          <a:p>
            <a:pPr algn="ctr"/>
            <a:r>
              <a:rPr lang="en-IN" sz="2400" b="1" cap="none" spc="0" dirty="0">
                <a:ln/>
                <a:solidFill>
                  <a:schemeClr val="accent5">
                    <a:tint val="50000"/>
                    <a:satMod val="180000"/>
                  </a:schemeClr>
                </a:solidFill>
                <a:effectLst/>
                <a:latin typeface="Calibri" pitchFamily="34" charset="0"/>
                <a:cs typeface="Calibri" pitchFamily="34" charset="0"/>
              </a:rPr>
              <a:t>BENGALURU-560059 </a:t>
            </a:r>
            <a:endParaRPr lang="en-IN" sz="2400" b="1" cap="none" spc="0" dirty="0">
              <a:ln/>
              <a:solidFill>
                <a:schemeClr val="accent5">
                  <a:tint val="50000"/>
                  <a:satMod val="180000"/>
                </a:schemeClr>
              </a:solidFill>
              <a:effectLst/>
            </a:endParaRPr>
          </a:p>
        </p:txBody>
      </p:sp>
      <p:sp>
        <p:nvSpPr>
          <p:cNvPr id="9" name="TextBox 8"/>
          <p:cNvSpPr txBox="1"/>
          <p:nvPr/>
        </p:nvSpPr>
        <p:spPr>
          <a:xfrm>
            <a:off x="846124" y="5845046"/>
            <a:ext cx="4411676" cy="369332"/>
          </a:xfrm>
          <a:prstGeom prst="rect">
            <a:avLst/>
          </a:prstGeom>
          <a:noFill/>
        </p:spPr>
        <p:txBody>
          <a:bodyPr wrap="square" rtlCol="0">
            <a:spAutoFit/>
          </a:bodyPr>
          <a:lstStyle/>
          <a:p>
            <a:r>
              <a:rPr lang="en-US" dirty="0"/>
              <a:t> </a:t>
            </a:r>
            <a:endParaRPr lang="en-IN" i="1" dirty="0">
              <a:solidFill>
                <a:schemeClr val="tx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100429" y="1066800"/>
            <a:ext cx="9719971" cy="5386090"/>
          </a:xfrm>
          <a:prstGeom prst="rect">
            <a:avLst/>
          </a:prstGeom>
        </p:spPr>
        <p:txBody>
          <a:bodyPr wrap="square">
            <a:spAutoFit/>
          </a:bodyPr>
          <a:lstStyle/>
          <a:p>
            <a:pPr algn="just"/>
            <a:r>
              <a:rPr lang="en-US" sz="3200" b="1" i="1" dirty="0">
                <a:latin typeface="Times New Roman" pitchFamily="18" charset="0"/>
                <a:cs typeface="Times New Roman" pitchFamily="18" charset="0"/>
              </a:rPr>
              <a:t>Some consequences of poor packing </a:t>
            </a:r>
          </a:p>
          <a:p>
            <a:pPr marL="342900" indent="-342900" algn="just">
              <a:buFont typeface="Arial" pitchFamily="34" charset="0"/>
              <a:buChar char="•"/>
            </a:pPr>
            <a:r>
              <a:rPr lang="en-US" sz="2400" b="1" dirty="0">
                <a:latin typeface="Times New Roman" pitchFamily="18" charset="0"/>
                <a:cs typeface="Times New Roman" pitchFamily="18" charset="0"/>
              </a:rPr>
              <a:t>Spoilage</a:t>
            </a:r>
            <a:r>
              <a:rPr lang="en-US" sz="2400" dirty="0">
                <a:latin typeface="Times New Roman" pitchFamily="18" charset="0"/>
                <a:cs typeface="Times New Roman" pitchFamily="18" charset="0"/>
              </a:rPr>
              <a:t>: products that have reached their expiry date or gone beyond agreed temperature parameters and are no longer safe to sell to consumers or staff.</a:t>
            </a:r>
          </a:p>
          <a:p>
            <a:pPr marL="342900" indent="-342900" algn="just">
              <a:buFont typeface="Arial" pitchFamily="34" charset="0"/>
              <a:buChar char="•"/>
            </a:pPr>
            <a:r>
              <a:rPr lang="en-US" sz="2400" b="1" dirty="0">
                <a:latin typeface="Times New Roman" pitchFamily="18" charset="0"/>
                <a:cs typeface="Times New Roman" pitchFamily="18" charset="0"/>
              </a:rPr>
              <a:t>Damages:</a:t>
            </a:r>
            <a:r>
              <a:rPr lang="en-US" sz="2400" dirty="0">
                <a:latin typeface="Times New Roman" pitchFamily="18" charset="0"/>
                <a:cs typeface="Times New Roman" pitchFamily="18" charset="0"/>
              </a:rPr>
              <a:t> refers to products that have been damaged during the journey to the shelf and in the general store environment.</a:t>
            </a:r>
          </a:p>
          <a:p>
            <a:pPr marL="342900" indent="-342900" algn="just">
              <a:buFont typeface="Arial" pitchFamily="34" charset="0"/>
              <a:buChar char="•"/>
            </a:pPr>
            <a:r>
              <a:rPr lang="en-US" sz="2400" b="1" dirty="0">
                <a:latin typeface="Times New Roman" pitchFamily="18" charset="0"/>
                <a:cs typeface="Times New Roman" pitchFamily="18" charset="0"/>
              </a:rPr>
              <a:t>Data errors</a:t>
            </a:r>
            <a:r>
              <a:rPr lang="en-US" sz="2400" dirty="0">
                <a:latin typeface="Times New Roman" pitchFamily="18" charset="0"/>
                <a:cs typeface="Times New Roman" pitchFamily="18" charset="0"/>
              </a:rPr>
              <a:t>: errors in the recording of product details on company systems.</a:t>
            </a:r>
          </a:p>
          <a:p>
            <a:pPr marL="342900" indent="-342900" algn="just">
              <a:buFont typeface="Arial" pitchFamily="34" charset="0"/>
              <a:buChar char="•"/>
            </a:pPr>
            <a:r>
              <a:rPr lang="en-US" sz="2400" b="1" dirty="0">
                <a:latin typeface="Times New Roman" pitchFamily="18" charset="0"/>
                <a:cs typeface="Times New Roman" pitchFamily="18" charset="0"/>
              </a:rPr>
              <a:t>Pricing errors</a:t>
            </a:r>
            <a:r>
              <a:rPr lang="en-US" sz="2400" dirty="0">
                <a:latin typeface="Times New Roman" pitchFamily="18" charset="0"/>
                <a:cs typeface="Times New Roman" pitchFamily="18" charset="0"/>
              </a:rPr>
              <a:t>: losses caused by errors in the way in which goods are priced and sold in the business.</a:t>
            </a:r>
          </a:p>
          <a:p>
            <a:pPr marL="342900" indent="-342900" algn="just">
              <a:buFont typeface="Arial" pitchFamily="34" charset="0"/>
              <a:buChar char="•"/>
            </a:pPr>
            <a:r>
              <a:rPr lang="en-US" sz="2400" b="1" dirty="0">
                <a:latin typeface="Times New Roman" pitchFamily="18" charset="0"/>
                <a:cs typeface="Times New Roman" pitchFamily="18" charset="0"/>
              </a:rPr>
              <a:t>Delivery errors</a:t>
            </a:r>
            <a:r>
              <a:rPr lang="en-US" sz="2400" dirty="0">
                <a:latin typeface="Times New Roman" pitchFamily="18" charset="0"/>
                <a:cs typeface="Times New Roman" pitchFamily="18" charset="0"/>
              </a:rPr>
              <a:t>: losses caused by incorrect quantities booked to the store inventory but not physically delivered or transferred.</a:t>
            </a:r>
          </a:p>
          <a:p>
            <a:pPr marL="342900" indent="-342900" algn="just">
              <a:buFont typeface="Arial" pitchFamily="34" charset="0"/>
              <a:buChar char="•"/>
            </a:pPr>
            <a:r>
              <a:rPr lang="en-US" sz="2400" b="1" dirty="0">
                <a:latin typeface="Times New Roman" pitchFamily="18" charset="0"/>
                <a:cs typeface="Times New Roman" pitchFamily="18" charset="0"/>
              </a:rPr>
              <a:t>Scanning Errors</a:t>
            </a:r>
            <a:r>
              <a:rPr lang="en-US" sz="2400" dirty="0">
                <a:latin typeface="Times New Roman" pitchFamily="18" charset="0"/>
                <a:cs typeface="Times New Roman" pitchFamily="18" charset="0"/>
              </a:rPr>
              <a:t>: errors occurring at the point of sale leading to a discrepancy in the store book stock.</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1826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89" y="838200"/>
            <a:ext cx="10964811" cy="54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5244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609409" y="914400"/>
            <a:ext cx="8839200" cy="3877985"/>
          </a:xfrm>
          <a:prstGeom prst="rect">
            <a:avLst/>
          </a:prstGeom>
        </p:spPr>
        <p:txBody>
          <a:bodyPr wrap="square">
            <a:spAutoFit/>
          </a:bodyPr>
          <a:lstStyle/>
          <a:p>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SMART FOOD PACKAG</a:t>
            </a: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ING </a:t>
            </a:r>
          </a:p>
          <a:p>
            <a:endParaRPr lang="en-US" dirty="0"/>
          </a:p>
          <a:p>
            <a:pPr marL="285750" indent="-285750">
              <a:buFont typeface="Arial" pitchFamily="34" charset="0"/>
              <a:buChar char="•"/>
            </a:pPr>
            <a:r>
              <a:rPr lang="en-US" sz="2000" dirty="0">
                <a:latin typeface="Times New Roman" pitchFamily="18" charset="0"/>
                <a:cs typeface="Times New Roman" pitchFamily="18" charset="0"/>
              </a:rPr>
              <a:t>Retain integrity and actively prevent food spoilage (shelf-life)</a:t>
            </a:r>
          </a:p>
          <a:p>
            <a:pPr marL="285750" indent="-285750">
              <a:buFont typeface="Arial" pitchFamily="34" charset="0"/>
              <a:buChar char="•"/>
            </a:pPr>
            <a:r>
              <a:rPr lang="en-US" sz="2000" dirty="0">
                <a:latin typeface="Times New Roman" pitchFamily="18" charset="0"/>
                <a:cs typeface="Times New Roman" pitchFamily="18" charset="0"/>
              </a:rPr>
              <a:t>Enhance product attributes like look, taste, flavor, aroma </a:t>
            </a:r>
            <a:r>
              <a:rPr lang="en-US" sz="2000" dirty="0" err="1">
                <a:latin typeface="Times New Roman" pitchFamily="18" charset="0"/>
                <a:cs typeface="Times New Roman" pitchFamily="18" charset="0"/>
              </a:rPr>
              <a:t>etc</a:t>
            </a:r>
            <a:endParaRPr lang="en-US" sz="2000" dirty="0">
              <a:latin typeface="Times New Roman" pitchFamily="18" charset="0"/>
              <a:cs typeface="Times New Roman" pitchFamily="18" charset="0"/>
            </a:endParaRPr>
          </a:p>
          <a:p>
            <a:pPr marL="342900" indent="-342900">
              <a:buFont typeface="Arial" pitchFamily="34" charset="0"/>
              <a:buChar char="•"/>
            </a:pPr>
            <a:r>
              <a:rPr lang="en-US" sz="2000" dirty="0">
                <a:latin typeface="Times New Roman" pitchFamily="18" charset="0"/>
                <a:cs typeface="Times New Roman" pitchFamily="18" charset="0"/>
              </a:rPr>
              <a:t>Respond actively to changes in product or package environment</a:t>
            </a:r>
          </a:p>
          <a:p>
            <a:pPr marL="285750" indent="-285750">
              <a:buFont typeface="Arial" pitchFamily="34" charset="0"/>
              <a:buChar char="•"/>
            </a:pPr>
            <a:r>
              <a:rPr lang="en-US" sz="2000" dirty="0">
                <a:latin typeface="Times New Roman" pitchFamily="18" charset="0"/>
                <a:cs typeface="Times New Roman" pitchFamily="18" charset="0"/>
              </a:rPr>
              <a:t>Communicate product information, product history or condition to user</a:t>
            </a:r>
          </a:p>
          <a:p>
            <a:pPr marL="285750" indent="-285750">
              <a:buFont typeface="Arial" pitchFamily="34" charset="0"/>
              <a:buChar char="•"/>
            </a:pPr>
            <a:r>
              <a:rPr lang="en-US" sz="2000" dirty="0">
                <a:latin typeface="Times New Roman" pitchFamily="18" charset="0"/>
                <a:cs typeface="Times New Roman" pitchFamily="18" charset="0"/>
              </a:rPr>
              <a:t>Assist with opening and indicate seal Integrity</a:t>
            </a:r>
          </a:p>
          <a:p>
            <a:pPr marL="285750" indent="-285750">
              <a:buFont typeface="Arial" pitchFamily="34" charset="0"/>
              <a:buChar char="•"/>
            </a:pPr>
            <a:r>
              <a:rPr lang="en-US" sz="2000" dirty="0">
                <a:latin typeface="Times New Roman" pitchFamily="18" charset="0"/>
                <a:cs typeface="Times New Roman" pitchFamily="18" charset="0"/>
              </a:rPr>
              <a:t>Confirm product authenticity  and act to counter theft.</a:t>
            </a:r>
            <a:endParaRPr lang="en-IN" sz="2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820" y="914400"/>
            <a:ext cx="43773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117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MOST </a:t>
            </a:r>
          </a:p>
          <a:p>
            <a:r>
              <a:rPr lang="en-US" sz="5400" dirty="0">
                <a:latin typeface="Times New Roman" pitchFamily="18" charset="0"/>
                <a:cs typeface="Times New Roman" pitchFamily="18" charset="0"/>
              </a:rPr>
              <a:t>SOPHISTICATED </a:t>
            </a:r>
          </a:p>
          <a:p>
            <a:r>
              <a:rPr lang="en-US" sz="5400" dirty="0">
                <a:latin typeface="Times New Roman" pitchFamily="18" charset="0"/>
                <a:cs typeface="Times New Roman" pitchFamily="18" charset="0"/>
              </a:rPr>
              <a:t>CONSUMERS</a:t>
            </a:r>
            <a:endParaRPr lang="en-IN" sz="5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422729"/>
            <a:ext cx="465940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572000"/>
            <a:ext cx="32194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359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381000" y="1602067"/>
            <a:ext cx="9943002" cy="4154984"/>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400" dirty="0"/>
              <a:t>Chopped vegetables</a:t>
            </a:r>
          </a:p>
          <a:p>
            <a:endParaRPr lang="en-US" sz="2400" dirty="0"/>
          </a:p>
          <a:p>
            <a:r>
              <a:rPr lang="en-US" sz="2400" dirty="0"/>
              <a:t>Ready Idly / Dosa batter</a:t>
            </a:r>
          </a:p>
          <a:p>
            <a:endParaRPr lang="en-US" sz="2400" dirty="0"/>
          </a:p>
          <a:p>
            <a:r>
              <a:rPr lang="en-US" sz="2400" dirty="0"/>
              <a:t>Half processed food (</a:t>
            </a:r>
            <a:r>
              <a:rPr lang="en-US" sz="2400" dirty="0" err="1"/>
              <a:t>Rava</a:t>
            </a:r>
            <a:r>
              <a:rPr lang="en-US" sz="2400" dirty="0"/>
              <a:t> idly / </a:t>
            </a:r>
            <a:r>
              <a:rPr lang="en-US" sz="2400" dirty="0" err="1"/>
              <a:t>Parotas</a:t>
            </a:r>
            <a:r>
              <a:rPr lang="en-US" sz="2400" dirty="0"/>
              <a:t> / </a:t>
            </a:r>
            <a:r>
              <a:rPr lang="en-US" sz="2400" dirty="0" err="1"/>
              <a:t>Chapathi</a:t>
            </a:r>
            <a:r>
              <a:rPr lang="en-US" sz="2400" dirty="0"/>
              <a:t> / Pasta)</a:t>
            </a:r>
          </a:p>
          <a:p>
            <a:endParaRPr lang="en-US" sz="2400" dirty="0"/>
          </a:p>
          <a:p>
            <a:r>
              <a:rPr lang="en-US" sz="2400" dirty="0"/>
              <a:t>Dry food powders (</a:t>
            </a:r>
            <a:r>
              <a:rPr lang="en-US" sz="2400" dirty="0" err="1"/>
              <a:t>BisiBele</a:t>
            </a:r>
            <a:r>
              <a:rPr lang="en-US" sz="2400" dirty="0"/>
              <a:t> bath / </a:t>
            </a:r>
            <a:r>
              <a:rPr lang="en-US" sz="2400" dirty="0" err="1"/>
              <a:t>Puliyogare</a:t>
            </a:r>
            <a:r>
              <a:rPr lang="en-US" sz="2400" dirty="0"/>
              <a:t> / </a:t>
            </a:r>
            <a:r>
              <a:rPr lang="en-US" sz="2400" dirty="0" err="1"/>
              <a:t>Vangibath</a:t>
            </a:r>
            <a:r>
              <a:rPr lang="en-US" sz="2400" dirty="0"/>
              <a:t>)</a:t>
            </a:r>
          </a:p>
          <a:p>
            <a:endParaRPr lang="en-US" sz="2400" dirty="0"/>
          </a:p>
          <a:p>
            <a:r>
              <a:rPr lang="en-US" sz="2400" dirty="0"/>
              <a:t>Ready to cook food (Marinated Meat, fish)</a:t>
            </a:r>
          </a:p>
          <a:p>
            <a:endParaRPr lang="en-US" sz="2400" dirty="0"/>
          </a:p>
          <a:p>
            <a:r>
              <a:rPr lang="en-US" sz="2400" dirty="0"/>
              <a:t>Heat and Eat (Biriyani / Soups)</a:t>
            </a:r>
          </a:p>
        </p:txBody>
      </p:sp>
    </p:spTree>
    <p:extLst>
      <p:ext uri="{BB962C8B-B14F-4D97-AF65-F5344CB8AC3E}">
        <p14:creationId xmlns:p14="http://schemas.microsoft.com/office/powerpoint/2010/main" val="279085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INCREASED WORKING WOMEN</a:t>
            </a:r>
            <a:endParaRPr lang="en-IN" sz="5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491" y="2506801"/>
            <a:ext cx="5264259" cy="27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733800"/>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F5EF2027-1755-99A3-693E-358CF07F3136}"/>
              </a:ext>
            </a:extLst>
          </p:cNvPr>
          <p:cNvSpPr txBox="1"/>
          <p:nvPr/>
        </p:nvSpPr>
        <p:spPr>
          <a:xfrm>
            <a:off x="1258398" y="5324475"/>
            <a:ext cx="3694602" cy="923330"/>
          </a:xfrm>
          <a:prstGeom prst="rect">
            <a:avLst/>
          </a:prstGeom>
          <a:noFill/>
        </p:spPr>
        <p:txBody>
          <a:bodyPr wrap="square" rtlCol="0">
            <a:spAutoFit/>
          </a:bodyPr>
          <a:lstStyle/>
          <a:p>
            <a:r>
              <a:rPr lang="en-US" dirty="0"/>
              <a:t>Most of the women are educated Most of the women are working</a:t>
            </a:r>
          </a:p>
          <a:p>
            <a:r>
              <a:rPr lang="en-US" dirty="0"/>
              <a:t>Increase in working time</a:t>
            </a:r>
            <a:endParaRPr lang="en-IN" dirty="0"/>
          </a:p>
        </p:txBody>
      </p:sp>
    </p:spTree>
    <p:extLst>
      <p:ext uri="{BB962C8B-B14F-4D97-AF65-F5344CB8AC3E}">
        <p14:creationId xmlns:p14="http://schemas.microsoft.com/office/powerpoint/2010/main" val="364316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SINGLE PARENT,</a:t>
            </a:r>
          </a:p>
          <a:p>
            <a:r>
              <a:rPr lang="en-US" sz="5400" dirty="0">
                <a:latin typeface="Times New Roman" pitchFamily="18" charset="0"/>
                <a:cs typeface="Times New Roman" pitchFamily="18" charset="0"/>
              </a:rPr>
              <a:t>DUAL INCOME HOUSEHOLD</a:t>
            </a:r>
            <a:endParaRPr lang="en-IN" sz="54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069" y="3886200"/>
            <a:ext cx="3265712"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2" y="3971924"/>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4309" y="3886200"/>
            <a:ext cx="2971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820422"/>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563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184172" y="1103257"/>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LIFE STYLE CHANGE</a:t>
            </a:r>
          </a:p>
          <a:p>
            <a:endParaRPr lang="en-IN" sz="54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949622"/>
            <a:ext cx="4284515"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033" y="2200193"/>
            <a:ext cx="254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04CA942-BA1B-5E0D-1B86-F2E09415CEA9}"/>
              </a:ext>
            </a:extLst>
          </p:cNvPr>
          <p:cNvSpPr txBox="1"/>
          <p:nvPr/>
        </p:nvSpPr>
        <p:spPr>
          <a:xfrm>
            <a:off x="1090858" y="4659532"/>
            <a:ext cx="6529142" cy="2308324"/>
          </a:xfrm>
          <a:prstGeom prst="rect">
            <a:avLst/>
          </a:prstGeom>
          <a:noFill/>
        </p:spPr>
        <p:txBody>
          <a:bodyPr wrap="square" rtlCol="0">
            <a:spAutoFit/>
          </a:bodyPr>
          <a:lstStyle/>
          <a:p>
            <a:r>
              <a:rPr lang="en-US" dirty="0"/>
              <a:t>Generation gap</a:t>
            </a:r>
          </a:p>
          <a:p>
            <a:r>
              <a:rPr lang="en-US" dirty="0"/>
              <a:t>Aware of different types of food</a:t>
            </a:r>
          </a:p>
          <a:p>
            <a:r>
              <a:rPr lang="en-US" dirty="0"/>
              <a:t>Increase in restaurants / food outlets / street food vendors</a:t>
            </a:r>
          </a:p>
          <a:p>
            <a:r>
              <a:rPr lang="en-US" dirty="0"/>
              <a:t>Changing in eating habits</a:t>
            </a:r>
          </a:p>
          <a:p>
            <a:r>
              <a:rPr lang="en-US" dirty="0"/>
              <a:t>Nutritional conscious</a:t>
            </a:r>
          </a:p>
          <a:p>
            <a:r>
              <a:rPr lang="en-US" dirty="0"/>
              <a:t>Health conscious</a:t>
            </a:r>
          </a:p>
          <a:p>
            <a:r>
              <a:rPr lang="en-US" dirty="0"/>
              <a:t>Advice of dieticians / Doctors </a:t>
            </a:r>
          </a:p>
          <a:p>
            <a:endParaRPr lang="en-IN" dirty="0"/>
          </a:p>
        </p:txBody>
      </p:sp>
    </p:spTree>
    <p:extLst>
      <p:ext uri="{BB962C8B-B14F-4D97-AF65-F5344CB8AC3E}">
        <p14:creationId xmlns:p14="http://schemas.microsoft.com/office/powerpoint/2010/main" val="227133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HEALTH CONSCIOUS</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907592"/>
            <a:ext cx="3329723" cy="1777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964" y="3733800"/>
            <a:ext cx="2210528"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2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AGING POPULATION</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895600"/>
            <a:ext cx="3314696" cy="155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196" y="3018055"/>
            <a:ext cx="319087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514" y="4648200"/>
            <a:ext cx="26479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138" y="2635250"/>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33E1CFEC-43EB-E0EA-E22A-CF7FF1E73B37}"/>
              </a:ext>
            </a:extLst>
          </p:cNvPr>
          <p:cNvSpPr txBox="1"/>
          <p:nvPr/>
        </p:nvSpPr>
        <p:spPr>
          <a:xfrm>
            <a:off x="266978" y="4876800"/>
            <a:ext cx="3847822" cy="1477328"/>
          </a:xfrm>
          <a:prstGeom prst="rect">
            <a:avLst/>
          </a:prstGeom>
          <a:noFill/>
        </p:spPr>
        <p:txBody>
          <a:bodyPr wrap="square" rtlCol="0">
            <a:spAutoFit/>
          </a:bodyPr>
          <a:lstStyle/>
          <a:p>
            <a:r>
              <a:rPr lang="en-US" dirty="0"/>
              <a:t>Increase in aged population</a:t>
            </a:r>
          </a:p>
          <a:p>
            <a:r>
              <a:rPr lang="en-US" dirty="0"/>
              <a:t>Awareness of medication </a:t>
            </a:r>
          </a:p>
          <a:p>
            <a:r>
              <a:rPr lang="en-US" dirty="0"/>
              <a:t>Awareness of health concepts </a:t>
            </a:r>
          </a:p>
          <a:p>
            <a:r>
              <a:rPr lang="en-US" dirty="0"/>
              <a:t>Awareness of food habits</a:t>
            </a:r>
          </a:p>
          <a:p>
            <a:r>
              <a:rPr lang="en-US" dirty="0"/>
              <a:t>Sugar free food items </a:t>
            </a:r>
            <a:endParaRPr lang="en-IN" dirty="0"/>
          </a:p>
        </p:txBody>
      </p:sp>
    </p:spTree>
    <p:extLst>
      <p:ext uri="{BB962C8B-B14F-4D97-AF65-F5344CB8AC3E}">
        <p14:creationId xmlns:p14="http://schemas.microsoft.com/office/powerpoint/2010/main" val="4848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0878" y="265633"/>
            <a:ext cx="4189424" cy="289823"/>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14" name="Rectangle 13"/>
          <p:cNvSpPr/>
          <p:nvPr/>
        </p:nvSpPr>
        <p:spPr>
          <a:xfrm>
            <a:off x="5019524" y="990600"/>
            <a:ext cx="2034531" cy="769441"/>
          </a:xfrm>
          <a:prstGeom prst="rect">
            <a:avLst/>
          </a:prstGeom>
          <a:noFill/>
        </p:spPr>
        <p:txBody>
          <a:bodyPr wrap="none" lIns="91440" tIns="45720" rIns="91440" bIns="45720">
            <a:spAutoFit/>
          </a:bodyPr>
          <a:lstStyle/>
          <a:p>
            <a:pPr algn="ctr"/>
            <a:r>
              <a:rPr lang="en-IN"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rPr>
              <a:t>A</a:t>
            </a:r>
            <a:r>
              <a:rPr lang="en-IN"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rPr>
              <a:t>genda</a:t>
            </a:r>
            <a:endParaRPr lang="en-IN"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5" name="Rectangle 14"/>
          <p:cNvSpPr/>
          <p:nvPr/>
        </p:nvSpPr>
        <p:spPr>
          <a:xfrm>
            <a:off x="1143000" y="2057400"/>
            <a:ext cx="8318697" cy="2862322"/>
          </a:xfrm>
          <a:prstGeom prst="rect">
            <a:avLst/>
          </a:prstGeom>
          <a:noFill/>
        </p:spPr>
        <p:txBody>
          <a:bodyPr wrap="square" lIns="91440" tIns="45720" rIns="91440" bIns="45720">
            <a:spAutoFit/>
          </a:bodyPr>
          <a:lstStyle/>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Introduction </a:t>
            </a:r>
            <a:endParaRPr 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endParaRP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Theory of packing </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Smart packing </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Creative packing</a:t>
            </a:r>
          </a:p>
          <a:p>
            <a:pPr marL="457200" indent="-457200">
              <a:buFont typeface="Arial" pitchFamily="34" charset="0"/>
              <a:buChar char="•"/>
            </a:pPr>
            <a:r>
              <a:rPr lang="en-US" sz="36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rPr>
              <a:t>Conclusions</a:t>
            </a:r>
            <a:endParaRPr lang="en-US"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5">
                  <a:lumMod val="40000"/>
                  <a:lumOff val="60000"/>
                </a:schemeClr>
              </a:solidFill>
              <a:effectLst>
                <a:outerShdw blurRad="50800" dist="40000" dir="5400000" algn="tl" rotWithShape="0">
                  <a:srgbClr val="000000">
                    <a:shade val="5000"/>
                    <a:satMod val="120000"/>
                    <a:alpha val="33000"/>
                  </a:srgbClr>
                </a:outerShdw>
              </a:effectLst>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424731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EDUCATED AND KNOWLEDGEABLE CONSUMERS</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364" y="1371600"/>
            <a:ext cx="4009288" cy="1912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771" y="3647657"/>
            <a:ext cx="2952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413" y="4423944"/>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539" y="4400132"/>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7030484-A77A-E14E-FA2E-B7FA6E74AAD2}"/>
              </a:ext>
            </a:extLst>
          </p:cNvPr>
          <p:cNvSpPr txBox="1"/>
          <p:nvPr/>
        </p:nvSpPr>
        <p:spPr>
          <a:xfrm>
            <a:off x="4980903" y="5426825"/>
            <a:ext cx="3698407" cy="1200329"/>
          </a:xfrm>
          <a:prstGeom prst="rect">
            <a:avLst/>
          </a:prstGeom>
          <a:noFill/>
        </p:spPr>
        <p:txBody>
          <a:bodyPr wrap="square" rtlCol="0">
            <a:spAutoFit/>
          </a:bodyPr>
          <a:lstStyle/>
          <a:p>
            <a:r>
              <a:rPr lang="en-US" dirty="0"/>
              <a:t>Increase in educated population</a:t>
            </a:r>
          </a:p>
          <a:p>
            <a:r>
              <a:rPr lang="en-US" dirty="0"/>
              <a:t>Awareness of fitness</a:t>
            </a:r>
          </a:p>
          <a:p>
            <a:r>
              <a:rPr lang="en-US" dirty="0"/>
              <a:t>Awareness of nutrients in food items</a:t>
            </a:r>
          </a:p>
          <a:p>
            <a:endParaRPr lang="en-IN" dirty="0"/>
          </a:p>
        </p:txBody>
      </p:sp>
    </p:spTree>
    <p:extLst>
      <p:ext uri="{BB962C8B-B14F-4D97-AF65-F5344CB8AC3E}">
        <p14:creationId xmlns:p14="http://schemas.microsoft.com/office/powerpoint/2010/main" val="134345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258398" y="1524000"/>
            <a:ext cx="9943002"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NUTRITION, FOOD SAFETY, LABELLING</a:t>
            </a:r>
          </a:p>
          <a:p>
            <a:endParaRPr lang="en-US" sz="5400" dirty="0">
              <a:latin typeface="Times New Roman" pitchFamily="18" charset="0"/>
              <a:cs typeface="Times New Roman" pitchFamily="18" charset="0"/>
            </a:endParaRPr>
          </a:p>
          <a:p>
            <a:endParaRPr lang="en-IN" sz="5400" dirty="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980" y="29718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195149"/>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1012" y="3505200"/>
            <a:ext cx="1909594"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054" y="2398722"/>
            <a:ext cx="2743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403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157840" y="645514"/>
            <a:ext cx="9675204" cy="507831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r>
              <a:rPr lang="en-IN" sz="5400" dirty="0">
                <a:solidFill>
                  <a:schemeClr val="accent5">
                    <a:lumMod val="75000"/>
                  </a:schemeClr>
                </a:solidFill>
              </a:rPr>
              <a:t>Technology-Enabled Solutions</a:t>
            </a:r>
          </a:p>
          <a:p>
            <a:pPr lvl="0"/>
            <a:endParaRPr lang="en-US" sz="5400" dirty="0"/>
          </a:p>
          <a:p>
            <a:r>
              <a:rPr lang="en-IN" sz="5400" dirty="0"/>
              <a:t>Fibre-based materials</a:t>
            </a:r>
          </a:p>
          <a:p>
            <a:r>
              <a:rPr lang="en-IN" sz="5400" dirty="0"/>
              <a:t>Robotics</a:t>
            </a:r>
          </a:p>
          <a:p>
            <a:r>
              <a:rPr lang="en-IN" sz="5400" dirty="0"/>
              <a:t>Smart packaging</a:t>
            </a:r>
          </a:p>
          <a:p>
            <a:r>
              <a:rPr lang="en-IN" sz="5400" dirty="0"/>
              <a:t>3D printing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979" y="1527175"/>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754" y="3429000"/>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489" y="3586162"/>
            <a:ext cx="29527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24C5C087-71AE-20F8-79D1-0059606CE566}"/>
              </a:ext>
            </a:extLst>
          </p:cNvPr>
          <p:cNvSpPr txBox="1"/>
          <p:nvPr/>
        </p:nvSpPr>
        <p:spPr>
          <a:xfrm>
            <a:off x="7124839" y="4960240"/>
            <a:ext cx="4114800" cy="1200329"/>
          </a:xfrm>
          <a:prstGeom prst="rect">
            <a:avLst/>
          </a:prstGeom>
          <a:noFill/>
        </p:spPr>
        <p:txBody>
          <a:bodyPr wrap="square" rtlCol="0">
            <a:spAutoFit/>
          </a:bodyPr>
          <a:lstStyle/>
          <a:p>
            <a:r>
              <a:rPr lang="en-US" dirty="0"/>
              <a:t>Common paper packing  of solid products</a:t>
            </a:r>
          </a:p>
          <a:p>
            <a:r>
              <a:rPr lang="en-US" dirty="0"/>
              <a:t>Glass bottles for milk</a:t>
            </a:r>
          </a:p>
          <a:p>
            <a:r>
              <a:rPr lang="en-US" dirty="0"/>
              <a:t>Avoid Contamination </a:t>
            </a:r>
          </a:p>
          <a:p>
            <a:endParaRPr lang="en-IN" dirty="0"/>
          </a:p>
        </p:txBody>
      </p:sp>
      <p:sp>
        <p:nvSpPr>
          <p:cNvPr id="11" name="TextBox 10">
            <a:extLst>
              <a:ext uri="{FF2B5EF4-FFF2-40B4-BE49-F238E27FC236}">
                <a16:creationId xmlns:a16="http://schemas.microsoft.com/office/drawing/2014/main" id="{B8178CFA-D941-E481-C93C-8690C1D610AE}"/>
              </a:ext>
            </a:extLst>
          </p:cNvPr>
          <p:cNvSpPr txBox="1"/>
          <p:nvPr/>
        </p:nvSpPr>
        <p:spPr>
          <a:xfrm>
            <a:off x="989511" y="6027820"/>
            <a:ext cx="6135328" cy="646331"/>
          </a:xfrm>
          <a:prstGeom prst="rect">
            <a:avLst/>
          </a:prstGeom>
          <a:noFill/>
        </p:spPr>
        <p:txBody>
          <a:bodyPr wrap="square">
            <a:spAutoFit/>
          </a:bodyPr>
          <a:lstStyle/>
          <a:p>
            <a:r>
              <a:rPr lang="en-IN" dirty="0">
                <a:hlinkClick r:id="rId6"/>
              </a:rPr>
              <a:t>https://www.youtube.com/watch?v=9RXT4YttwfU&amp;list=PPSV</a:t>
            </a:r>
            <a:endParaRPr lang="en-IN" dirty="0"/>
          </a:p>
          <a:p>
            <a:endParaRPr lang="en-IN" dirty="0"/>
          </a:p>
        </p:txBody>
      </p:sp>
    </p:spTree>
    <p:extLst>
      <p:ext uri="{BB962C8B-B14F-4D97-AF65-F5344CB8AC3E}">
        <p14:creationId xmlns:p14="http://schemas.microsoft.com/office/powerpoint/2010/main" val="2545676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85800" y="27432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Emotional Engagement</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954088"/>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516" y="4235884"/>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639" y="4521634"/>
            <a:ext cx="29337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26" y="4521634"/>
            <a:ext cx="28860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8718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837159" y="12192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Emotional Engagement</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64301"/>
            <a:ext cx="51816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808988" y="5730510"/>
            <a:ext cx="7392744" cy="369332"/>
          </a:xfrm>
          <a:prstGeom prst="rect">
            <a:avLst/>
          </a:prstGeom>
        </p:spPr>
        <p:txBody>
          <a:bodyPr wrap="square">
            <a:spAutoFit/>
          </a:bodyPr>
          <a:lstStyle/>
          <a:p>
            <a:r>
              <a:rPr lang="en-US" dirty="0"/>
              <a:t>Paper Boat images evoke nostalgia. Image Courtesy: www.tetrapak.com</a:t>
            </a:r>
            <a:endParaRPr lang="en-IN" dirty="0"/>
          </a:p>
        </p:txBody>
      </p:sp>
    </p:spTree>
    <p:extLst>
      <p:ext uri="{BB962C8B-B14F-4D97-AF65-F5344CB8AC3E}">
        <p14:creationId xmlns:p14="http://schemas.microsoft.com/office/powerpoint/2010/main" val="2868572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228600" y="17526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dirty="0"/>
              <a:t>Vintage-Inspired Designs</a:t>
            </a:r>
            <a:endParaRPr lang="en-US" sz="5400" b="1" cap="none" spc="0" dirty="0">
              <a:ln w="11430"/>
              <a:solidFill>
                <a:srgbClr val="92D050"/>
              </a:solidFill>
              <a:effectLst>
                <a:outerShdw blurRad="50800" dist="39000" dir="5460000" algn="tl">
                  <a:srgbClr val="000000">
                    <a:alpha val="38000"/>
                  </a:srgbClr>
                </a:outerShdw>
              </a:effectLs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895350"/>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3524" y="4038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810000"/>
            <a:ext cx="25336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37" y="4227273"/>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980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Transparent and Clear Labelling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452" y="2971800"/>
            <a:ext cx="20574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6" y="4324350"/>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933" y="2756044"/>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39102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938" y="2370138"/>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77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Increased Portability</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2185038"/>
            <a:ext cx="17335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429000"/>
            <a:ext cx="462642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96" y="2774167"/>
            <a:ext cx="23526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46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Personalization</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58" y="4495800"/>
            <a:ext cx="27336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00" y="30480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776" y="4814887"/>
            <a:ext cx="30194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488" y="1161455"/>
            <a:ext cx="31813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895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263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Minimal Designs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355" y="1541006"/>
            <a:ext cx="25336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51" y="2623956"/>
            <a:ext cx="26384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4051300"/>
            <a:ext cx="2667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3421" y="4019528"/>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701" y="1059116"/>
            <a:ext cx="19050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237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0086" y="265633"/>
            <a:ext cx="2893695" cy="300355"/>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4" name="object 4"/>
          <p:cNvSpPr txBox="1">
            <a:spLocks noGrp="1"/>
          </p:cNvSpPr>
          <p:nvPr>
            <p:ph type="title"/>
          </p:nvPr>
        </p:nvSpPr>
        <p:spPr>
          <a:xfrm>
            <a:off x="2686047" y="990600"/>
            <a:ext cx="7513867" cy="843821"/>
          </a:xfrm>
          <a:prstGeom prst="rect">
            <a:avLst/>
          </a:prstGeom>
        </p:spPr>
        <p:txBody>
          <a:bodyPr vert="horz" wrap="square" lIns="0" tIns="12700" rIns="0" bIns="0" rtlCol="0">
            <a:spAutoFit/>
          </a:bodyPr>
          <a:lstStyle/>
          <a:p>
            <a:pPr marL="12700">
              <a:lnSpc>
                <a:spcPct val="100000"/>
              </a:lnSpc>
              <a:spcBef>
                <a:spcPts val="100"/>
              </a:spcBef>
            </a:pPr>
            <a:r>
              <a:rPr lang="en-US" sz="5400" u="sng" spc="-165" dirty="0">
                <a:solidFill>
                  <a:srgbClr val="002060"/>
                </a:solidFill>
              </a:rPr>
              <a:t>Introduction to packaging </a:t>
            </a:r>
            <a:endParaRPr sz="5400" u="sng" spc="-254" dirty="0">
              <a:solidFill>
                <a:srgbClr val="002060"/>
              </a:solidFill>
            </a:endParaRPr>
          </a:p>
        </p:txBody>
      </p:sp>
      <p:sp>
        <p:nvSpPr>
          <p:cNvPr id="3" name="Rectangle 2"/>
          <p:cNvSpPr/>
          <p:nvPr/>
        </p:nvSpPr>
        <p:spPr>
          <a:xfrm>
            <a:off x="762000" y="2551837"/>
            <a:ext cx="10515600" cy="3416320"/>
          </a:xfrm>
          <a:prstGeom prst="rect">
            <a:avLst/>
          </a:prstGeom>
        </p:spPr>
        <p:txBody>
          <a:bodyPr wrap="square">
            <a:spAutoFit/>
          </a:bodyPr>
          <a:lstStyle/>
          <a:p>
            <a:r>
              <a:rPr lang="en-US" sz="3600" dirty="0">
                <a:solidFill>
                  <a:schemeClr val="accent2">
                    <a:lumMod val="50000"/>
                  </a:schemeClr>
                </a:solidFill>
                <a:latin typeface="Times New Roman" pitchFamily="18" charset="0"/>
                <a:cs typeface="Times New Roman" pitchFamily="18" charset="0"/>
              </a:rPr>
              <a:t>Packaging means the wrapping or bottling of products to make them safe from damages during transportation and storage. It keeps a product safe and marketable and helps in identifying, describing, and promoting the product. “Packing is the preparation of product or commodity for proper storage and/or transportation</a:t>
            </a:r>
            <a:r>
              <a:rPr lang="en-US" sz="3600" dirty="0">
                <a:solidFill>
                  <a:schemeClr val="accent5">
                    <a:lumMod val="40000"/>
                    <a:lumOff val="60000"/>
                  </a:schemeClr>
                </a:solidFill>
                <a:latin typeface="Times New Roman" pitchFamily="18" charset="0"/>
                <a:cs typeface="Times New Roman" pitchFamily="18" charset="0"/>
              </a:rPr>
              <a:t>.</a:t>
            </a:r>
            <a:endParaRPr lang="en-IN" sz="3600" dirty="0">
              <a:solidFill>
                <a:schemeClr val="accent5">
                  <a:lumMod val="40000"/>
                  <a:lumOff val="60000"/>
                </a:schemeClr>
              </a:solidFill>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Gradient Colouring</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307752"/>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39" y="2907952"/>
            <a:ext cx="29146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479577"/>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3962400"/>
            <a:ext cx="28384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81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1536634" y="1676400"/>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t>Sustainability</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636734"/>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771747"/>
            <a:ext cx="23336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9786" y="4343400"/>
            <a:ext cx="2798963" cy="211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533497"/>
            <a:ext cx="20574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11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latin typeface="Times New Roman" pitchFamily="18" charset="0"/>
                <a:cs typeface="Times New Roman" pitchFamily="18" charset="0"/>
              </a:rPr>
              <a:t>Creative food packaging</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18" y="220676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487" y="4472799"/>
            <a:ext cx="2809875" cy="182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58" y="4495800"/>
            <a:ext cx="25812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0167" y="4349888"/>
            <a:ext cx="2785191" cy="195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579248"/>
            <a:ext cx="2733674"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9332" y="4492668"/>
            <a:ext cx="2619375" cy="180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8928" y="220676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30155" y="2586847"/>
            <a:ext cx="28098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2710" y="852487"/>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208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5400" dirty="0">
                <a:latin typeface="Times New Roman" pitchFamily="18" charset="0"/>
                <a:cs typeface="Times New Roman" pitchFamily="18" charset="0"/>
              </a:rPr>
              <a:t>Creative food packaging</a:t>
            </a:r>
          </a:p>
        </p:txBody>
      </p:sp>
      <p:sp>
        <p:nvSpPr>
          <p:cNvPr id="9" name="Rectangle 8"/>
          <p:cNvSpPr/>
          <p:nvPr/>
        </p:nvSpPr>
        <p:spPr>
          <a:xfrm>
            <a:off x="1219200" y="2967335"/>
            <a:ext cx="8991600" cy="2862322"/>
          </a:xfrm>
          <a:prstGeom prst="rect">
            <a:avLst/>
          </a:prstGeom>
        </p:spPr>
        <p:txBody>
          <a:bodyPr wrap="square">
            <a:spAutoFit/>
          </a:bodyPr>
          <a:lstStyle/>
          <a:p>
            <a:pPr algn="just"/>
            <a:r>
              <a:rPr lang="en-US" sz="3600" dirty="0">
                <a:latin typeface="Times New Roman" pitchFamily="18" charset="0"/>
                <a:cs typeface="Times New Roman" pitchFamily="18" charset="0"/>
              </a:rPr>
              <a:t>How creative packaging design can elevate a product and make even everyday foodstuffs extraordinary.  </a:t>
            </a:r>
          </a:p>
          <a:p>
            <a:pPr algn="just"/>
            <a:r>
              <a:rPr lang="en-US" sz="3600" dirty="0">
                <a:latin typeface="Times New Roman" pitchFamily="18" charset="0"/>
                <a:cs typeface="Times New Roman" pitchFamily="18" charset="0"/>
              </a:rPr>
              <a:t>Directly correlate to increased sales and brand buzz.</a:t>
            </a:r>
            <a:endParaRPr lang="en-IN" sz="3600" dirty="0">
              <a:latin typeface="Times New Roman" pitchFamily="18" charset="0"/>
              <a:cs typeface="Times New Roman" pitchFamily="18" charset="0"/>
            </a:endParaRPr>
          </a:p>
        </p:txBody>
      </p:sp>
    </p:spTree>
    <p:extLst>
      <p:ext uri="{BB962C8B-B14F-4D97-AF65-F5344CB8AC3E}">
        <p14:creationId xmlns:p14="http://schemas.microsoft.com/office/powerpoint/2010/main" val="2108192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rice and pasta</a:t>
            </a:r>
          </a:p>
          <a:p>
            <a:r>
              <a:rPr lang="en-IN" sz="3600" dirty="0">
                <a:latin typeface="Times New Roman" pitchFamily="18" charset="0"/>
                <a:cs typeface="Times New Roman" pitchFamily="18" charset="0"/>
              </a:rPr>
              <a:t>Rice packaging</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90800"/>
            <a:ext cx="455347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100" y="2743200"/>
            <a:ext cx="5261593" cy="354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511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Fresh meat packaging</a:t>
            </a: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154" y="2057400"/>
            <a:ext cx="4713288" cy="346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920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soft drinks </a:t>
            </a:r>
          </a:p>
          <a:p>
            <a:r>
              <a:rPr lang="en-IN" sz="3600" dirty="0">
                <a:latin typeface="Times New Roman" pitchFamily="18" charset="0"/>
                <a:cs typeface="Times New Roman" pitchFamily="18" charset="0"/>
              </a:rPr>
              <a:t>Seltzer packaging</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325" y="2415064"/>
            <a:ext cx="6022975" cy="360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6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dairy products </a:t>
            </a:r>
          </a:p>
          <a:p>
            <a:r>
              <a:rPr lang="en-IN" sz="3600" dirty="0">
                <a:latin typeface="Times New Roman" pitchFamily="18" charset="0"/>
                <a:cs typeface="Times New Roman" pitchFamily="18" charset="0"/>
              </a:rPr>
              <a:t>Milk packaging</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154" y="2415064"/>
            <a:ext cx="56515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Butter packaging</a:t>
            </a: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27" y="2442936"/>
            <a:ext cx="458470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664199" y="1552864"/>
            <a:ext cx="6096000" cy="4154984"/>
          </a:xfrm>
          <a:prstGeom prst="rect">
            <a:avLst/>
          </a:prstGeom>
        </p:spPr>
        <p:txBody>
          <a:bodyPr>
            <a:spAutoFit/>
          </a:bodyPr>
          <a:lstStyle/>
          <a:p>
            <a:r>
              <a:rPr lang="en-US" sz="2400" dirty="0" err="1">
                <a:latin typeface="Times New Roman" pitchFamily="18" charset="0"/>
                <a:cs typeface="Times New Roman" pitchFamily="18" charset="0"/>
              </a:rPr>
              <a:t>Mousegraphics</a:t>
            </a:r>
            <a:r>
              <a:rPr lang="en-US" sz="2400" dirty="0">
                <a:latin typeface="Times New Roman" pitchFamily="18" charset="0"/>
                <a:cs typeface="Times New Roman" pitchFamily="18" charset="0"/>
              </a:rPr>
              <a:t> of Greece also succeeded in differentiating a dairy brand in a visually overloaded market, but they did it in the opposite way – by stripping away design elements. </a:t>
            </a:r>
          </a:p>
          <a:p>
            <a:r>
              <a:rPr lang="en-US" sz="2400" dirty="0">
                <a:latin typeface="Times New Roman" pitchFamily="18" charset="0"/>
                <a:cs typeface="Times New Roman" pitchFamily="18" charset="0"/>
              </a:rPr>
              <a:t>They were inspired by the brand’s name </a:t>
            </a:r>
            <a:r>
              <a:rPr lang="en-US" sz="2400" b="1" dirty="0" err="1">
                <a:latin typeface="Times New Roman" pitchFamily="18" charset="0"/>
                <a:cs typeface="Times New Roman" pitchFamily="18" charset="0"/>
              </a:rPr>
              <a:t>smör</a:t>
            </a:r>
            <a:r>
              <a:rPr lang="en-US" sz="2400" dirty="0">
                <a:latin typeface="Times New Roman" pitchFamily="18" charset="0"/>
                <a:cs typeface="Times New Roman" pitchFamily="18" charset="0"/>
              </a:rPr>
              <a:t> (which is the Swedish name for ‘butter’), creating a logo that transcribes the initial S to a visual reference to the rolling spires made by a knife on the butter surface. The packaging itself imitates a block of butter with a knob cut off. </a:t>
            </a:r>
          </a:p>
        </p:txBody>
      </p:sp>
    </p:spTree>
    <p:extLst>
      <p:ext uri="{BB962C8B-B14F-4D97-AF65-F5344CB8AC3E}">
        <p14:creationId xmlns:p14="http://schemas.microsoft.com/office/powerpoint/2010/main" val="324068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fast food</a:t>
            </a:r>
          </a:p>
          <a:p>
            <a:endParaRPr lang="en-IN" sz="3600" b="1" dirty="0">
              <a:latin typeface="Times New Roman" pitchFamily="18" charset="0"/>
              <a:cs typeface="Times New Roman" pitchFamily="18" charset="0"/>
            </a:endParaRPr>
          </a:p>
          <a:p>
            <a:r>
              <a:rPr lang="en-IN" sz="3600" b="1" dirty="0">
                <a:latin typeface="Times New Roman" pitchFamily="18" charset="0"/>
                <a:cs typeface="Times New Roman" pitchFamily="18" charset="0"/>
              </a:rPr>
              <a:t>Burger packaging</a:t>
            </a:r>
          </a:p>
        </p:txBody>
      </p:sp>
      <p:pic>
        <p:nvPicPr>
          <p:cNvPr id="204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9489" y="2590800"/>
            <a:ext cx="3733357" cy="353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71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0086" y="265633"/>
            <a:ext cx="2893695" cy="300355"/>
          </a:xfrm>
          <a:prstGeom prst="rect">
            <a:avLst/>
          </a:prstGeom>
        </p:spPr>
        <p:txBody>
          <a:bodyPr vert="horz" wrap="square" lIns="0" tIns="12700" rIns="0" bIns="0" rtlCol="0">
            <a:spAutoFit/>
          </a:bodyPr>
          <a:lstStyle/>
          <a:p>
            <a:pPr marL="12700">
              <a:lnSpc>
                <a:spcPct val="100000"/>
              </a:lnSpc>
              <a:spcBef>
                <a:spcPts val="100"/>
              </a:spcBef>
            </a:pPr>
            <a:r>
              <a:rPr sz="1800" spc="-30" dirty="0">
                <a:latin typeface="Cambria"/>
                <a:cs typeface="Cambria"/>
              </a:rPr>
              <a:t>R</a:t>
            </a:r>
            <a:r>
              <a:rPr sz="1800" spc="-95" dirty="0">
                <a:latin typeface="Cambria"/>
                <a:cs typeface="Cambria"/>
              </a:rPr>
              <a:t> </a:t>
            </a:r>
            <a:r>
              <a:rPr sz="1800" spc="185" dirty="0">
                <a:latin typeface="Cambria"/>
                <a:cs typeface="Cambria"/>
              </a:rPr>
              <a:t>V</a:t>
            </a:r>
            <a:r>
              <a:rPr sz="1800" spc="50" dirty="0">
                <a:latin typeface="Cambria"/>
                <a:cs typeface="Cambria"/>
              </a:rPr>
              <a:t> </a:t>
            </a:r>
            <a:r>
              <a:rPr sz="1800" spc="145" dirty="0">
                <a:latin typeface="Cambria"/>
                <a:cs typeface="Cambria"/>
              </a:rPr>
              <a:t>Colle</a:t>
            </a:r>
            <a:r>
              <a:rPr sz="1800" spc="135" dirty="0">
                <a:latin typeface="Cambria"/>
                <a:cs typeface="Cambria"/>
              </a:rPr>
              <a:t>g</a:t>
            </a:r>
            <a:r>
              <a:rPr sz="1800" spc="155" dirty="0">
                <a:latin typeface="Cambria"/>
                <a:cs typeface="Cambria"/>
              </a:rPr>
              <a:t>e</a:t>
            </a:r>
            <a:r>
              <a:rPr sz="1800" spc="50" dirty="0">
                <a:latin typeface="Cambria"/>
                <a:cs typeface="Cambria"/>
              </a:rPr>
              <a:t> </a:t>
            </a:r>
            <a:r>
              <a:rPr sz="1800" spc="30" dirty="0">
                <a:latin typeface="Cambria"/>
                <a:cs typeface="Cambria"/>
              </a:rPr>
              <a:t>o</a:t>
            </a:r>
            <a:r>
              <a:rPr sz="1800" spc="20" dirty="0">
                <a:latin typeface="Cambria"/>
                <a:cs typeface="Cambria"/>
              </a:rPr>
              <a:t>f</a:t>
            </a:r>
            <a:r>
              <a:rPr sz="1800" spc="50" dirty="0">
                <a:latin typeface="Cambria"/>
                <a:cs typeface="Cambria"/>
              </a:rPr>
              <a:t> </a:t>
            </a:r>
            <a:r>
              <a:rPr sz="1800" spc="90" dirty="0">
                <a:latin typeface="Cambria"/>
                <a:cs typeface="Cambria"/>
              </a:rPr>
              <a:t>Enginee</a:t>
            </a:r>
            <a:r>
              <a:rPr sz="1800" spc="110" dirty="0">
                <a:latin typeface="Cambria"/>
                <a:cs typeface="Cambria"/>
              </a:rPr>
              <a:t>r</a:t>
            </a:r>
            <a:r>
              <a:rPr sz="1800" spc="95" dirty="0">
                <a:latin typeface="Cambria"/>
                <a:cs typeface="Cambria"/>
              </a:rPr>
              <a:t>ing</a:t>
            </a:r>
            <a:endParaRPr sz="1800" dirty="0">
              <a:latin typeface="Cambria"/>
              <a:cs typeface="Cambria"/>
            </a:endParaRPr>
          </a:p>
        </p:txBody>
      </p:sp>
      <p:sp>
        <p:nvSpPr>
          <p:cNvPr id="3" name="Rectangle 2"/>
          <p:cNvSpPr/>
          <p:nvPr/>
        </p:nvSpPr>
        <p:spPr>
          <a:xfrm>
            <a:off x="838644" y="1524000"/>
            <a:ext cx="10515600" cy="4524315"/>
          </a:xfrm>
          <a:prstGeom prst="rect">
            <a:avLst/>
          </a:prstGeom>
        </p:spPr>
        <p:txBody>
          <a:bodyPr wrap="square">
            <a:spAutoFit/>
          </a:bodyPr>
          <a:lstStyle/>
          <a:p>
            <a:r>
              <a:rPr lang="en-US" sz="3600" dirty="0">
                <a:latin typeface="Times New Roman" pitchFamily="18" charset="0"/>
                <a:cs typeface="Times New Roman" pitchFamily="18" charset="0"/>
              </a:rPr>
              <a:t>Packaging FACTORS considered</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1960…convenience</a:t>
            </a:r>
          </a:p>
          <a:p>
            <a:r>
              <a:rPr lang="en-US" sz="3600" dirty="0">
                <a:latin typeface="Times New Roman" pitchFamily="18" charset="0"/>
                <a:cs typeface="Times New Roman" pitchFamily="18" charset="0"/>
              </a:rPr>
              <a:t>1970…light weight</a:t>
            </a:r>
          </a:p>
          <a:p>
            <a:r>
              <a:rPr lang="en-US" sz="3600" dirty="0">
                <a:latin typeface="Times New Roman" pitchFamily="18" charset="0"/>
                <a:cs typeface="Times New Roman" pitchFamily="18" charset="0"/>
              </a:rPr>
              <a:t>1980…source reduction, energy saving</a:t>
            </a:r>
          </a:p>
          <a:p>
            <a:r>
              <a:rPr lang="en-US" sz="3600" dirty="0">
                <a:latin typeface="Times New Roman" pitchFamily="18" charset="0"/>
                <a:cs typeface="Times New Roman" pitchFamily="18" charset="0"/>
              </a:rPr>
              <a:t>		 tamper evidence</a:t>
            </a:r>
          </a:p>
          <a:p>
            <a:r>
              <a:rPr lang="en-US" sz="3600" dirty="0">
                <a:latin typeface="Times New Roman" pitchFamily="18" charset="0"/>
                <a:cs typeface="Times New Roman" pitchFamily="18" charset="0"/>
              </a:rPr>
              <a:t>1990 onwards…environmental impact</a:t>
            </a:r>
          </a:p>
          <a:p>
            <a:r>
              <a:rPr lang="en-US" sz="3600" dirty="0">
                <a:latin typeface="Times New Roman" pitchFamily="18" charset="0"/>
                <a:cs typeface="Times New Roman" pitchFamily="18" charset="0"/>
              </a:rPr>
              <a:t>         is  considered</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828800"/>
            <a:ext cx="25622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04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Pizza packaging</a:t>
            </a:r>
          </a:p>
          <a:p>
            <a:r>
              <a:rPr lang="en-IN" sz="3600" dirty="0">
                <a:latin typeface="Times New Roman" pitchFamily="18" charset="0"/>
                <a:cs typeface="Times New Roman" pitchFamily="18" charset="0"/>
              </a:rPr>
              <a:t> </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882" y="1797482"/>
            <a:ext cx="5999162"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488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cereal</a:t>
            </a:r>
          </a:p>
          <a:p>
            <a:r>
              <a:rPr lang="en-IN" sz="3600" b="1" dirty="0">
                <a:latin typeface="Times New Roman" pitchFamily="18" charset="0"/>
                <a:cs typeface="Times New Roman" pitchFamily="18" charset="0"/>
              </a:rPr>
              <a:t>Cereal multipack packaging</a:t>
            </a: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919" y="2415064"/>
            <a:ext cx="589597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32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611327" y="1214735"/>
            <a:ext cx="967520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b="1" dirty="0">
                <a:latin typeface="Times New Roman" pitchFamily="18" charset="0"/>
                <a:cs typeface="Times New Roman" pitchFamily="18" charset="0"/>
              </a:rPr>
              <a:t>Creative packaging designs for food on the go </a:t>
            </a:r>
          </a:p>
          <a:p>
            <a:r>
              <a:rPr lang="en-IN" sz="3600" dirty="0">
                <a:latin typeface="Times New Roman" pitchFamily="18" charset="0"/>
                <a:cs typeface="Times New Roman" pitchFamily="18" charset="0"/>
              </a:rPr>
              <a:t>Salad packaging</a:t>
            </a: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929" y="2057400"/>
            <a:ext cx="4876800"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16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381000" y="1214735"/>
            <a:ext cx="10320654"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alcoholic beverages </a:t>
            </a:r>
          </a:p>
          <a:p>
            <a:r>
              <a:rPr lang="en-IN" sz="3600" dirty="0">
                <a:latin typeface="Times New Roman" pitchFamily="18" charset="0"/>
                <a:cs typeface="Times New Roman" pitchFamily="18" charset="0"/>
              </a:rPr>
              <a:t>Wine packaging</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410710"/>
            <a:ext cx="2502127" cy="374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627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12" name="Rectangle 11"/>
          <p:cNvSpPr/>
          <p:nvPr/>
        </p:nvSpPr>
        <p:spPr>
          <a:xfrm>
            <a:off x="381000" y="1214735"/>
            <a:ext cx="10320654" cy="2308324"/>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3600" dirty="0">
                <a:latin typeface="Times New Roman" pitchFamily="18" charset="0"/>
                <a:cs typeface="Times New Roman" pitchFamily="18" charset="0"/>
              </a:rPr>
              <a:t>Creative packaging designs for snacks</a:t>
            </a:r>
          </a:p>
          <a:p>
            <a:endParaRPr lang="en-IN" sz="3600" dirty="0">
              <a:latin typeface="Times New Roman" pitchFamily="18" charset="0"/>
              <a:cs typeface="Times New Roman" pitchFamily="18" charset="0"/>
            </a:endParaRPr>
          </a:p>
          <a:p>
            <a:r>
              <a:rPr lang="en-IN" sz="3600" dirty="0">
                <a:latin typeface="Times New Roman" pitchFamily="18" charset="0"/>
                <a:cs typeface="Times New Roman" pitchFamily="18" charset="0"/>
              </a:rPr>
              <a:t>Nuts packaging</a:t>
            </a:r>
          </a:p>
          <a:p>
            <a:r>
              <a:rPr lang="en-IN" sz="3600" dirty="0">
                <a:latin typeface="Times New Roman" pitchFamily="18" charset="0"/>
                <a:cs typeface="Times New Roman" pitchFamily="18" charset="0"/>
              </a:rPr>
              <a:t>Dried fruit</a:t>
            </a:r>
          </a:p>
        </p:txBody>
      </p:sp>
      <p:pic>
        <p:nvPicPr>
          <p:cNvPr id="256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6256" y="2743200"/>
            <a:ext cx="3502414"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523059"/>
            <a:ext cx="4101821"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25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9" name="Rectangle 8"/>
          <p:cNvSpPr/>
          <p:nvPr/>
        </p:nvSpPr>
        <p:spPr>
          <a:xfrm>
            <a:off x="611327" y="1676400"/>
            <a:ext cx="9980473" cy="3970318"/>
          </a:xfrm>
          <a:prstGeom prst="rect">
            <a:avLst/>
          </a:prstGeom>
        </p:spPr>
        <p:txBody>
          <a:bodyPr wrap="square">
            <a:spAutoFit/>
          </a:bodyPr>
          <a:lstStyle/>
          <a:p>
            <a:r>
              <a:rPr lang="en-IN" sz="3600" b="1" dirty="0"/>
              <a:t>Oxygen Scavengers</a:t>
            </a:r>
          </a:p>
          <a:p>
            <a:endParaRPr lang="en-US" sz="3600" dirty="0">
              <a:latin typeface="Times New Roman" pitchFamily="18" charset="0"/>
              <a:cs typeface="Times New Roman" pitchFamily="18" charset="0"/>
            </a:endParaRPr>
          </a:p>
          <a:p>
            <a:r>
              <a:rPr lang="en-IN" sz="3600" b="1" dirty="0"/>
              <a:t>Carbon Dioxide (CO</a:t>
            </a:r>
            <a:r>
              <a:rPr lang="en-IN" sz="3600" b="1" baseline="-25000" dirty="0"/>
              <a:t>2</a:t>
            </a:r>
            <a:r>
              <a:rPr lang="en-IN" sz="3600" b="1" dirty="0"/>
              <a:t>) Generators and Scavengers</a:t>
            </a:r>
          </a:p>
          <a:p>
            <a:endParaRPr lang="en-US" sz="3600" b="1" dirty="0"/>
          </a:p>
          <a:p>
            <a:r>
              <a:rPr lang="en-IN" sz="3600" b="1" dirty="0"/>
              <a:t>Ethylene Scavengers</a:t>
            </a:r>
          </a:p>
          <a:p>
            <a:endParaRPr lang="en-IN" sz="3600" b="1" dirty="0"/>
          </a:p>
          <a:p>
            <a:endParaRPr lang="en-IN" sz="3600" dirty="0">
              <a:latin typeface="Times New Roman" pitchFamily="18" charset="0"/>
              <a:cs typeface="Times New Roman" pitchFamily="18" charset="0"/>
            </a:endParaRPr>
          </a:p>
        </p:txBody>
      </p:sp>
      <p:pic>
        <p:nvPicPr>
          <p:cNvPr id="11" name="Picture 10">
            <a:extLst>
              <a:ext uri="{FF2B5EF4-FFF2-40B4-BE49-F238E27FC236}">
                <a16:creationId xmlns:a16="http://schemas.microsoft.com/office/drawing/2014/main" id="{33048D5A-C4CE-0752-C803-F8CBEE53A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3109" y="785112"/>
            <a:ext cx="2143125" cy="2143125"/>
          </a:xfrm>
          <a:prstGeom prst="rect">
            <a:avLst/>
          </a:prstGeom>
        </p:spPr>
      </p:pic>
      <p:pic>
        <p:nvPicPr>
          <p:cNvPr id="13" name="Picture 12">
            <a:extLst>
              <a:ext uri="{FF2B5EF4-FFF2-40B4-BE49-F238E27FC236}">
                <a16:creationId xmlns:a16="http://schemas.microsoft.com/office/drawing/2014/main" id="{7D5BA91B-3A44-275E-03EF-81865212C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4812" y="3600236"/>
            <a:ext cx="3124200" cy="3124200"/>
          </a:xfrm>
          <a:prstGeom prst="rect">
            <a:avLst/>
          </a:prstGeom>
        </p:spPr>
      </p:pic>
      <p:pic>
        <p:nvPicPr>
          <p:cNvPr id="15" name="Picture 14">
            <a:extLst>
              <a:ext uri="{FF2B5EF4-FFF2-40B4-BE49-F238E27FC236}">
                <a16:creationId xmlns:a16="http://schemas.microsoft.com/office/drawing/2014/main" id="{1BD5B653-4357-B3CB-508D-3156B9126E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4553943"/>
            <a:ext cx="4482338" cy="2185549"/>
          </a:xfrm>
          <a:prstGeom prst="rect">
            <a:avLst/>
          </a:prstGeom>
        </p:spPr>
      </p:pic>
    </p:spTree>
    <p:extLst>
      <p:ext uri="{BB962C8B-B14F-4D97-AF65-F5344CB8AC3E}">
        <p14:creationId xmlns:p14="http://schemas.microsoft.com/office/powerpoint/2010/main" val="2787125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a:p>
          </p:txBody>
        </p:sp>
        <p:pic>
          <p:nvPicPr>
            <p:cNvPr id="5" name="object 5"/>
            <p:cNvPicPr/>
            <p:nvPr/>
          </p:nvPicPr>
          <p:blipFill>
            <a:blip r:embed="rId3"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a:latin typeface="Arial"/>
              <a:cs typeface="Arial"/>
            </a:endParaRPr>
          </a:p>
        </p:txBody>
      </p:sp>
      <p:sp>
        <p:nvSpPr>
          <p:cNvPr id="9" name="Rectangle 8"/>
          <p:cNvSpPr/>
          <p:nvPr/>
        </p:nvSpPr>
        <p:spPr>
          <a:xfrm>
            <a:off x="611327" y="1676400"/>
            <a:ext cx="9980473" cy="1754326"/>
          </a:xfrm>
          <a:prstGeom prst="rect">
            <a:avLst/>
          </a:prstGeom>
        </p:spPr>
        <p:txBody>
          <a:bodyPr wrap="square">
            <a:spAutoFit/>
          </a:bodyPr>
          <a:lstStyle/>
          <a:p>
            <a:r>
              <a:rPr lang="en-US" sz="3600" b="1" dirty="0"/>
              <a:t>Conclusions</a:t>
            </a:r>
            <a:endParaRPr lang="en-IN" sz="3600" b="1" dirty="0"/>
          </a:p>
          <a:p>
            <a:endParaRPr lang="en-IN" sz="3600" b="1" dirty="0"/>
          </a:p>
          <a:p>
            <a:endParaRPr lang="en-IN" sz="3600" dirty="0">
              <a:latin typeface="Times New Roman" pitchFamily="18" charset="0"/>
              <a:cs typeface="Times New Roman" pitchFamily="18" charset="0"/>
            </a:endParaRP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676400"/>
            <a:ext cx="302895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306" y="1784575"/>
            <a:ext cx="17430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175" y="4114936"/>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4301036"/>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0177" y="3546700"/>
            <a:ext cx="26574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409" y="2371861"/>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122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2667000"/>
            <a:ext cx="6629400" cy="646331"/>
          </a:xfrm>
          <a:prstGeom prst="rect">
            <a:avLst/>
          </a:prstGeom>
          <a:noFill/>
        </p:spPr>
        <p:txBody>
          <a:bodyPr wrap="square" rtlCol="0">
            <a:spAutoFit/>
          </a:bodyPr>
          <a:lstStyle/>
          <a:p>
            <a:r>
              <a:rPr lang="en-US" sz="3600" b="1" dirty="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endParaRPr lang="en-IN" sz="3600" b="1" dirty="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48367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12" name="Rectangle 11"/>
          <p:cNvSpPr/>
          <p:nvPr/>
        </p:nvSpPr>
        <p:spPr>
          <a:xfrm>
            <a:off x="1258398" y="1524000"/>
            <a:ext cx="994300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dirty="0">
                <a:latin typeface="Times New Roman" pitchFamily="18" charset="0"/>
                <a:cs typeface="Times New Roman" pitchFamily="18" charset="0"/>
              </a:rPr>
              <a:t>Art, Science and Technology </a:t>
            </a:r>
          </a:p>
          <a:p>
            <a:r>
              <a:rPr lang="en-US" sz="5400" dirty="0">
                <a:latin typeface="Times New Roman" pitchFamily="18" charset="0"/>
                <a:cs typeface="Times New Roman" pitchFamily="18" charset="0"/>
              </a:rPr>
              <a:t>involves in  Packaging</a:t>
            </a:r>
            <a:endParaRPr lang="en-IN" sz="5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398" y="3586619"/>
            <a:ext cx="28003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005" y="35814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403" y="4800600"/>
            <a:ext cx="33528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0066" y="723011"/>
            <a:ext cx="254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824096" y="1062447"/>
            <a:ext cx="7481704" cy="5232202"/>
          </a:xfrm>
          <a:prstGeom prst="rect">
            <a:avLst/>
          </a:prstGeom>
        </p:spPr>
        <p:txBody>
          <a:bodyPr wrap="square">
            <a:spAutoFit/>
          </a:bodyPr>
          <a:lstStyle/>
          <a:p>
            <a:r>
              <a:rPr lang="en-US" sz="4400" dirty="0">
                <a:latin typeface="Times New Roman" pitchFamily="18" charset="0"/>
                <a:cs typeface="Times New Roman" pitchFamily="18" charset="0"/>
              </a:rPr>
              <a:t>Packaging exists at different levels </a:t>
            </a:r>
          </a:p>
          <a:p>
            <a:pPr algn="just"/>
            <a:endParaRPr lang="en-US" dirty="0">
              <a:latin typeface="Times New Roman" pitchFamily="18" charset="0"/>
              <a:cs typeface="Times New Roman" pitchFamily="18" charset="0"/>
            </a:endParaRPr>
          </a:p>
          <a:p>
            <a:pPr algn="just"/>
            <a:r>
              <a:rPr lang="en-US" sz="3600" b="1" dirty="0">
                <a:latin typeface="Times New Roman" pitchFamily="18" charset="0"/>
                <a:cs typeface="Times New Roman" pitchFamily="18" charset="0"/>
              </a:rPr>
              <a:t>Primary packaging </a:t>
            </a:r>
            <a:r>
              <a:rPr lang="en-US" sz="2400" dirty="0">
                <a:latin typeface="Times New Roman" pitchFamily="18" charset="0"/>
                <a:cs typeface="Times New Roman" pitchFamily="18" charset="0"/>
              </a:rPr>
              <a:t>includes not just the materials in direct contact with the product, but all of the packaging which surrounds the product when the consumer takes it home. For a multipack of crisps, for example, the primary packaging will be the individual bags and the large bag into which the separate packs are packed.</a:t>
            </a:r>
          </a:p>
          <a:p>
            <a:pPr algn="just"/>
            <a:r>
              <a:rPr lang="en-US" sz="2400" dirty="0">
                <a:latin typeface="Times New Roman" pitchFamily="18" charset="0"/>
                <a:cs typeface="Times New Roman" pitchFamily="18" charset="0"/>
              </a:rPr>
              <a:t>A useful way to define primary packaging is to think of it as all the packaging which eventually finds its way into the domestic waste stream, once the product is used up.</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174" y="1047207"/>
            <a:ext cx="286702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87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824096" y="1066800"/>
            <a:ext cx="8929504" cy="2862322"/>
          </a:xfrm>
          <a:prstGeom prst="rect">
            <a:avLst/>
          </a:prstGeom>
        </p:spPr>
        <p:txBody>
          <a:bodyPr wrap="square">
            <a:spAutoFit/>
          </a:bodyPr>
          <a:lstStyle/>
          <a:p>
            <a:pPr algn="just"/>
            <a:r>
              <a:rPr lang="en-US" sz="3600" b="1" dirty="0">
                <a:latin typeface="Times New Roman" pitchFamily="18" charset="0"/>
                <a:cs typeface="Times New Roman" pitchFamily="18" charset="0"/>
              </a:rPr>
              <a:t>Secondary packaging </a:t>
            </a:r>
            <a:r>
              <a:rPr lang="en-US" sz="2400" dirty="0">
                <a:latin typeface="Times New Roman" pitchFamily="18" charset="0"/>
                <a:cs typeface="Times New Roman" pitchFamily="18" charset="0"/>
              </a:rPr>
              <a:t>is used to group packs together for ease of handling. </a:t>
            </a:r>
          </a:p>
          <a:p>
            <a:pPr algn="just"/>
            <a:r>
              <a:rPr lang="en-US" sz="2400" dirty="0">
                <a:latin typeface="Times New Roman" pitchFamily="18" charset="0"/>
                <a:cs typeface="Times New Roman" pitchFamily="18" charset="0"/>
              </a:rPr>
              <a:t>In the example above of the crisps, several multipacks are packed into printed corrugated cases. The case is the secondary packaging. Other examples of secondary packaging are shrink-wrap film, and the corrugated board and thermoformed plastic trays used for shelf-ready packaging.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733799"/>
            <a:ext cx="2905125" cy="269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688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600200" y="1066800"/>
            <a:ext cx="7315200" cy="2862322"/>
          </a:xfrm>
          <a:prstGeom prst="rect">
            <a:avLst/>
          </a:prstGeom>
        </p:spPr>
        <p:txBody>
          <a:bodyPr wrap="square">
            <a:spAutoFit/>
          </a:bodyPr>
          <a:lstStyle/>
          <a:p>
            <a:pPr algn="just"/>
            <a:r>
              <a:rPr lang="en-US" sz="3600" b="1" dirty="0">
                <a:latin typeface="Times New Roman" pitchFamily="18" charset="0"/>
                <a:cs typeface="Times New Roman" pitchFamily="18" charset="0"/>
              </a:rPr>
              <a:t>Tertiary packaging </a:t>
            </a:r>
            <a:r>
              <a:rPr lang="en-US" sz="2400" dirty="0">
                <a:latin typeface="Times New Roman" pitchFamily="18" charset="0"/>
                <a:cs typeface="Times New Roman" pitchFamily="18" charset="0"/>
              </a:rPr>
              <a:t>is used to collate secondary packs for ease of transport.</a:t>
            </a:r>
          </a:p>
          <a:p>
            <a:pPr algn="just"/>
            <a:r>
              <a:rPr lang="en-US" sz="2400" dirty="0">
                <a:latin typeface="Times New Roman" pitchFamily="18" charset="0"/>
                <a:cs typeface="Times New Roman" pitchFamily="18" charset="0"/>
              </a:rPr>
              <a:t>One of the most common forms of tertiary packaging is the pallet, along with stretch wrap film and a label, to secure the secondary packs to the pallet and provide a ready means of identification. Roll cages and crates are also examples of tertiary packaging.</a:t>
            </a:r>
            <a:endParaRPr lang="en-IN"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964" y="4038600"/>
            <a:ext cx="4114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0" y="1371600"/>
            <a:ext cx="2867025"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8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 y="0"/>
            <a:ext cx="12268200" cy="6934200"/>
            <a:chOff x="-38100" y="0"/>
            <a:chExt cx="12268200" cy="6934200"/>
          </a:xfrm>
        </p:grpSpPr>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ln w="76200">
              <a:solidFill>
                <a:srgbClr val="005792"/>
              </a:solidFill>
            </a:ln>
          </p:spPr>
          <p:txBody>
            <a:bodyPr wrap="square" lIns="0" tIns="0" rIns="0" bIns="0" rtlCol="0"/>
            <a:lstStyle/>
            <a:p>
              <a:endParaRPr dirty="0"/>
            </a:p>
          </p:txBody>
        </p:sp>
        <p:sp>
          <p:nvSpPr>
            <p:cNvPr id="4" name="object 4"/>
            <p:cNvSpPr/>
            <p:nvPr/>
          </p:nvSpPr>
          <p:spPr>
            <a:xfrm>
              <a:off x="611327" y="723011"/>
              <a:ext cx="11236325" cy="0"/>
            </a:xfrm>
            <a:custGeom>
              <a:avLst/>
              <a:gdLst/>
              <a:ahLst/>
              <a:cxnLst/>
              <a:rect l="l" t="t" r="r" b="b"/>
              <a:pathLst>
                <a:path w="11236325">
                  <a:moveTo>
                    <a:pt x="0" y="0"/>
                  </a:moveTo>
                  <a:lnTo>
                    <a:pt x="11235740" y="0"/>
                  </a:lnTo>
                </a:path>
              </a:pathLst>
            </a:custGeom>
            <a:ln w="15706">
              <a:solidFill>
                <a:srgbClr val="5E6CB3"/>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609409" y="182841"/>
              <a:ext cx="429374" cy="430314"/>
            </a:xfrm>
            <a:prstGeom prst="rect">
              <a:avLst/>
            </a:prstGeom>
          </p:spPr>
        </p:pic>
        <p:sp>
          <p:nvSpPr>
            <p:cNvPr id="6" name="object 6"/>
            <p:cNvSpPr/>
            <p:nvPr/>
          </p:nvSpPr>
          <p:spPr>
            <a:xfrm>
              <a:off x="1808988" y="432180"/>
              <a:ext cx="34925" cy="34925"/>
            </a:xfrm>
            <a:custGeom>
              <a:avLst/>
              <a:gdLst/>
              <a:ahLst/>
              <a:cxnLst/>
              <a:rect l="l" t="t" r="r" b="b"/>
              <a:pathLst>
                <a:path w="34925" h="34925">
                  <a:moveTo>
                    <a:pt x="25019" y="26797"/>
                  </a:moveTo>
                  <a:lnTo>
                    <a:pt x="22987" y="23114"/>
                  </a:lnTo>
                  <a:lnTo>
                    <a:pt x="20955" y="20066"/>
                  </a:lnTo>
                  <a:lnTo>
                    <a:pt x="19558" y="18796"/>
                  </a:lnTo>
                  <a:lnTo>
                    <a:pt x="19050" y="18415"/>
                  </a:lnTo>
                  <a:lnTo>
                    <a:pt x="22479" y="16637"/>
                  </a:lnTo>
                  <a:lnTo>
                    <a:pt x="22733" y="15748"/>
                  </a:lnTo>
                  <a:lnTo>
                    <a:pt x="23622" y="13081"/>
                  </a:lnTo>
                  <a:lnTo>
                    <a:pt x="23114" y="11049"/>
                  </a:lnTo>
                  <a:lnTo>
                    <a:pt x="22860" y="10160"/>
                  </a:lnTo>
                  <a:lnTo>
                    <a:pt x="20828" y="8255"/>
                  </a:lnTo>
                  <a:lnTo>
                    <a:pt x="20066" y="8166"/>
                  </a:lnTo>
                  <a:lnTo>
                    <a:pt x="20066" y="13335"/>
                  </a:lnTo>
                  <a:lnTo>
                    <a:pt x="19685" y="14732"/>
                  </a:lnTo>
                  <a:lnTo>
                    <a:pt x="18796" y="15621"/>
                  </a:lnTo>
                  <a:lnTo>
                    <a:pt x="15621" y="15748"/>
                  </a:lnTo>
                  <a:lnTo>
                    <a:pt x="13081" y="15748"/>
                  </a:lnTo>
                  <a:lnTo>
                    <a:pt x="13081" y="11049"/>
                  </a:lnTo>
                  <a:lnTo>
                    <a:pt x="18288" y="11049"/>
                  </a:lnTo>
                  <a:lnTo>
                    <a:pt x="19558" y="11811"/>
                  </a:lnTo>
                  <a:lnTo>
                    <a:pt x="20066" y="13335"/>
                  </a:lnTo>
                  <a:lnTo>
                    <a:pt x="20066" y="8166"/>
                  </a:lnTo>
                  <a:lnTo>
                    <a:pt x="16891" y="7747"/>
                  </a:lnTo>
                  <a:lnTo>
                    <a:pt x="9652" y="7747"/>
                  </a:lnTo>
                  <a:lnTo>
                    <a:pt x="9652" y="26797"/>
                  </a:lnTo>
                  <a:lnTo>
                    <a:pt x="13081" y="26797"/>
                  </a:lnTo>
                  <a:lnTo>
                    <a:pt x="13081" y="18796"/>
                  </a:lnTo>
                  <a:lnTo>
                    <a:pt x="13716" y="18796"/>
                  </a:lnTo>
                  <a:lnTo>
                    <a:pt x="15494" y="19050"/>
                  </a:lnTo>
                  <a:lnTo>
                    <a:pt x="16510" y="19939"/>
                  </a:lnTo>
                  <a:lnTo>
                    <a:pt x="18415" y="22733"/>
                  </a:lnTo>
                  <a:lnTo>
                    <a:pt x="20828" y="26797"/>
                  </a:lnTo>
                  <a:lnTo>
                    <a:pt x="25019" y="26797"/>
                  </a:lnTo>
                  <a:close/>
                </a:path>
                <a:path w="34925" h="34925">
                  <a:moveTo>
                    <a:pt x="34417" y="17272"/>
                  </a:moveTo>
                  <a:lnTo>
                    <a:pt x="33147" y="10541"/>
                  </a:lnTo>
                  <a:lnTo>
                    <a:pt x="32004" y="8851"/>
                  </a:lnTo>
                  <a:lnTo>
                    <a:pt x="32004" y="17272"/>
                  </a:lnTo>
                  <a:lnTo>
                    <a:pt x="30861" y="22987"/>
                  </a:lnTo>
                  <a:lnTo>
                    <a:pt x="27686" y="27686"/>
                  </a:lnTo>
                  <a:lnTo>
                    <a:pt x="22987" y="30861"/>
                  </a:lnTo>
                  <a:lnTo>
                    <a:pt x="17272" y="32004"/>
                  </a:lnTo>
                  <a:lnTo>
                    <a:pt x="11430" y="30861"/>
                  </a:lnTo>
                  <a:lnTo>
                    <a:pt x="6731" y="27686"/>
                  </a:lnTo>
                  <a:lnTo>
                    <a:pt x="3683" y="22987"/>
                  </a:lnTo>
                  <a:lnTo>
                    <a:pt x="2413" y="17272"/>
                  </a:lnTo>
                  <a:lnTo>
                    <a:pt x="3683" y="11557"/>
                  </a:lnTo>
                  <a:lnTo>
                    <a:pt x="6731" y="6858"/>
                  </a:lnTo>
                  <a:lnTo>
                    <a:pt x="11430" y="3683"/>
                  </a:lnTo>
                  <a:lnTo>
                    <a:pt x="17272" y="2540"/>
                  </a:lnTo>
                  <a:lnTo>
                    <a:pt x="22987" y="3683"/>
                  </a:lnTo>
                  <a:lnTo>
                    <a:pt x="27686" y="6858"/>
                  </a:lnTo>
                  <a:lnTo>
                    <a:pt x="30861" y="11557"/>
                  </a:lnTo>
                  <a:lnTo>
                    <a:pt x="32004" y="17272"/>
                  </a:lnTo>
                  <a:lnTo>
                    <a:pt x="32004" y="8851"/>
                  </a:lnTo>
                  <a:lnTo>
                    <a:pt x="29464" y="5080"/>
                  </a:lnTo>
                  <a:lnTo>
                    <a:pt x="25527" y="2540"/>
                  </a:lnTo>
                  <a:lnTo>
                    <a:pt x="24003" y="1397"/>
                  </a:lnTo>
                  <a:lnTo>
                    <a:pt x="17272" y="0"/>
                  </a:lnTo>
                  <a:lnTo>
                    <a:pt x="10541" y="1397"/>
                  </a:lnTo>
                  <a:lnTo>
                    <a:pt x="5080" y="5080"/>
                  </a:lnTo>
                  <a:lnTo>
                    <a:pt x="1397" y="10541"/>
                  </a:lnTo>
                  <a:lnTo>
                    <a:pt x="0" y="17272"/>
                  </a:lnTo>
                  <a:lnTo>
                    <a:pt x="1397" y="24003"/>
                  </a:lnTo>
                  <a:lnTo>
                    <a:pt x="5080" y="29464"/>
                  </a:lnTo>
                  <a:lnTo>
                    <a:pt x="10541" y="33147"/>
                  </a:lnTo>
                  <a:lnTo>
                    <a:pt x="17272" y="34544"/>
                  </a:lnTo>
                  <a:lnTo>
                    <a:pt x="24003" y="33147"/>
                  </a:lnTo>
                  <a:lnTo>
                    <a:pt x="25654" y="32004"/>
                  </a:lnTo>
                  <a:lnTo>
                    <a:pt x="29464" y="29464"/>
                  </a:lnTo>
                  <a:lnTo>
                    <a:pt x="33147" y="24003"/>
                  </a:lnTo>
                  <a:lnTo>
                    <a:pt x="34417" y="17272"/>
                  </a:lnTo>
                  <a:close/>
                </a:path>
              </a:pathLst>
            </a:custGeom>
            <a:solidFill>
              <a:srgbClr val="221F1F"/>
            </a:solidFill>
          </p:spPr>
          <p:txBody>
            <a:bodyPr wrap="square" lIns="0" tIns="0" rIns="0" bIns="0" rtlCol="0"/>
            <a:lstStyle/>
            <a:p>
              <a:endParaRPr dirty="0"/>
            </a:p>
          </p:txBody>
        </p:sp>
      </p:grpSp>
      <p:sp>
        <p:nvSpPr>
          <p:cNvPr id="7" name="object 7"/>
          <p:cNvSpPr txBox="1"/>
          <p:nvPr/>
        </p:nvSpPr>
        <p:spPr>
          <a:xfrm>
            <a:off x="1100429" y="248158"/>
            <a:ext cx="85153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221F1F"/>
                </a:solidFill>
                <a:latin typeface="Arial"/>
                <a:cs typeface="Arial"/>
              </a:rPr>
              <a:t>RV</a:t>
            </a:r>
            <a:r>
              <a:rPr sz="1000" b="1" spc="-35" dirty="0">
                <a:solidFill>
                  <a:srgbClr val="221F1F"/>
                </a:solidFill>
                <a:latin typeface="Arial"/>
                <a:cs typeface="Arial"/>
              </a:rPr>
              <a:t> </a:t>
            </a:r>
            <a:r>
              <a:rPr sz="1000" b="1" spc="-5" dirty="0">
                <a:solidFill>
                  <a:srgbClr val="221F1F"/>
                </a:solidFill>
                <a:latin typeface="Arial"/>
                <a:cs typeface="Arial"/>
              </a:rPr>
              <a:t>College</a:t>
            </a:r>
            <a:r>
              <a:rPr sz="1000" b="1" spc="-20" dirty="0">
                <a:solidFill>
                  <a:srgbClr val="221F1F"/>
                </a:solidFill>
                <a:latin typeface="Arial"/>
                <a:cs typeface="Arial"/>
              </a:rPr>
              <a:t> </a:t>
            </a:r>
            <a:r>
              <a:rPr sz="1000" b="1" spc="-5" dirty="0">
                <a:solidFill>
                  <a:srgbClr val="221F1F"/>
                </a:solidFill>
                <a:latin typeface="Arial"/>
                <a:cs typeface="Arial"/>
              </a:rPr>
              <a:t>of </a:t>
            </a:r>
            <a:r>
              <a:rPr sz="1000" b="1" spc="-260" dirty="0">
                <a:solidFill>
                  <a:srgbClr val="221F1F"/>
                </a:solidFill>
                <a:latin typeface="Arial"/>
                <a:cs typeface="Arial"/>
              </a:rPr>
              <a:t> </a:t>
            </a:r>
            <a:r>
              <a:rPr sz="1000" b="1" spc="-5" dirty="0">
                <a:solidFill>
                  <a:srgbClr val="221F1F"/>
                </a:solidFill>
                <a:latin typeface="Arial"/>
                <a:cs typeface="Arial"/>
              </a:rPr>
              <a:t>Engineering</a:t>
            </a:r>
            <a:endParaRPr sz="1000" dirty="0">
              <a:latin typeface="Arial"/>
              <a:cs typeface="Arial"/>
            </a:endParaRPr>
          </a:p>
        </p:txBody>
      </p:sp>
      <p:sp>
        <p:nvSpPr>
          <p:cNvPr id="8" name="object 8"/>
          <p:cNvSpPr txBox="1"/>
          <p:nvPr/>
        </p:nvSpPr>
        <p:spPr>
          <a:xfrm>
            <a:off x="9643109" y="257936"/>
            <a:ext cx="2117090" cy="269240"/>
          </a:xfrm>
          <a:prstGeom prst="rect">
            <a:avLst/>
          </a:prstGeom>
        </p:spPr>
        <p:txBody>
          <a:bodyPr vert="horz" wrap="square" lIns="0" tIns="12065" rIns="0" bIns="0" rtlCol="0">
            <a:spAutoFit/>
          </a:bodyPr>
          <a:lstStyle/>
          <a:p>
            <a:pPr marL="12700">
              <a:lnSpc>
                <a:spcPct val="100000"/>
              </a:lnSpc>
              <a:spcBef>
                <a:spcPts val="95"/>
              </a:spcBef>
            </a:pPr>
            <a:r>
              <a:rPr sz="1600" i="1" spc="-10" dirty="0">
                <a:latin typeface="Arial"/>
                <a:cs typeface="Arial"/>
              </a:rPr>
              <a:t>Go,</a:t>
            </a:r>
            <a:r>
              <a:rPr sz="1600" i="1" dirty="0">
                <a:latin typeface="Arial"/>
                <a:cs typeface="Arial"/>
              </a:rPr>
              <a:t> </a:t>
            </a:r>
            <a:r>
              <a:rPr sz="1600" i="1" spc="-5" dirty="0">
                <a:latin typeface="Arial"/>
                <a:cs typeface="Arial"/>
              </a:rPr>
              <a:t>Change</a:t>
            </a:r>
            <a:r>
              <a:rPr sz="1600" i="1" spc="-20" dirty="0">
                <a:latin typeface="Arial"/>
                <a:cs typeface="Arial"/>
              </a:rPr>
              <a:t> </a:t>
            </a:r>
            <a:r>
              <a:rPr sz="1600" i="1" spc="-5" dirty="0">
                <a:latin typeface="Arial"/>
                <a:cs typeface="Arial"/>
              </a:rPr>
              <a:t>The </a:t>
            </a:r>
            <a:r>
              <a:rPr sz="1600" i="1" dirty="0">
                <a:latin typeface="Arial"/>
                <a:cs typeface="Arial"/>
              </a:rPr>
              <a:t>World</a:t>
            </a:r>
            <a:endParaRPr sz="1600" dirty="0">
              <a:latin typeface="Arial"/>
              <a:cs typeface="Arial"/>
            </a:endParaRPr>
          </a:p>
        </p:txBody>
      </p:sp>
      <p:sp>
        <p:nvSpPr>
          <p:cNvPr id="9" name="Rectangle 8"/>
          <p:cNvSpPr/>
          <p:nvPr/>
        </p:nvSpPr>
        <p:spPr>
          <a:xfrm>
            <a:off x="1600200" y="1066800"/>
            <a:ext cx="9753600" cy="4524315"/>
          </a:xfrm>
          <a:prstGeom prst="rect">
            <a:avLst/>
          </a:prstGeom>
        </p:spPr>
        <p:txBody>
          <a:bodyPr wrap="square">
            <a:spAutoFit/>
          </a:bodyPr>
          <a:lstStyle/>
          <a:p>
            <a:pPr algn="just"/>
            <a:r>
              <a:rPr lang="en-US" sz="3600" dirty="0">
                <a:latin typeface="Times New Roman" pitchFamily="18" charset="0"/>
                <a:cs typeface="Times New Roman" pitchFamily="18" charset="0"/>
              </a:rPr>
              <a:t>Poor basic packaging design significantly increases the risk of shrinkage. </a:t>
            </a:r>
          </a:p>
          <a:p>
            <a:pPr algn="just"/>
            <a:endParaRPr lang="en-US" sz="2400" b="1"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Badly designed packs are more likely to</a:t>
            </a:r>
            <a:r>
              <a:rPr lang="en-US" sz="2400" dirty="0">
                <a:latin typeface="Times New Roman" pitchFamily="18" charset="0"/>
                <a:cs typeface="Times New Roman" pitchFamily="18" charset="0"/>
              </a:rPr>
              <a:t>:</a:t>
            </a:r>
          </a:p>
          <a:p>
            <a:pPr marL="342900" indent="-342900" algn="just">
              <a:buFont typeface="Arial" pitchFamily="34" charset="0"/>
              <a:buChar char="•"/>
            </a:pPr>
            <a:r>
              <a:rPr lang="en-US" sz="2400" dirty="0">
                <a:latin typeface="Times New Roman" pitchFamily="18" charset="0"/>
                <a:cs typeface="Times New Roman" pitchFamily="18" charset="0"/>
              </a:rPr>
              <a:t>allow their contents to become damaged in transit</a:t>
            </a:r>
          </a:p>
          <a:p>
            <a:pPr marL="342900" indent="-342900" algn="just">
              <a:buFont typeface="Arial" pitchFamily="34" charset="0"/>
              <a:buChar char="•"/>
            </a:pPr>
            <a:r>
              <a:rPr lang="en-US" sz="2400" dirty="0">
                <a:latin typeface="Times New Roman" pitchFamily="18" charset="0"/>
                <a:cs typeface="Times New Roman" pitchFamily="18" charset="0"/>
              </a:rPr>
              <a:t>cause contamination through leakage</a:t>
            </a:r>
          </a:p>
          <a:p>
            <a:pPr marL="342900" indent="-342900" algn="just">
              <a:buFont typeface="Arial" pitchFamily="34" charset="0"/>
              <a:buChar char="•"/>
            </a:pPr>
            <a:r>
              <a:rPr lang="en-US" sz="2400" dirty="0">
                <a:latin typeface="Times New Roman" pitchFamily="18" charset="0"/>
                <a:cs typeface="Times New Roman" pitchFamily="18" charset="0"/>
              </a:rPr>
              <a:t>experience product spoilage or damage</a:t>
            </a:r>
          </a:p>
          <a:p>
            <a:pPr marL="342900" indent="-342900" algn="just">
              <a:buFont typeface="Arial" pitchFamily="34" charset="0"/>
              <a:buChar char="•"/>
            </a:pPr>
            <a:r>
              <a:rPr lang="en-US" sz="2400" dirty="0">
                <a:latin typeface="Times New Roman" pitchFamily="18" charset="0"/>
                <a:cs typeface="Times New Roman" pitchFamily="18" charset="0"/>
              </a:rPr>
              <a:t>contribute to product loss through misidentification</a:t>
            </a:r>
          </a:p>
          <a:p>
            <a:pPr marL="342900" indent="-342900" algn="just">
              <a:buFont typeface="Arial" pitchFamily="34" charset="0"/>
              <a:buChar char="•"/>
            </a:pPr>
            <a:r>
              <a:rPr lang="en-US" sz="2400" dirty="0">
                <a:latin typeface="Times New Roman" pitchFamily="18" charset="0"/>
                <a:cs typeface="Times New Roman" pitchFamily="18" charset="0"/>
              </a:rPr>
              <a:t>lose of contents</a:t>
            </a:r>
          </a:p>
          <a:p>
            <a:pPr marL="342900" indent="-342900" algn="just">
              <a:buFont typeface="Arial" pitchFamily="34" charset="0"/>
              <a:buChar char="•"/>
            </a:pPr>
            <a:r>
              <a:rPr lang="en-US" sz="2400" dirty="0">
                <a:latin typeface="Times New Roman" pitchFamily="18" charset="0"/>
                <a:cs typeface="Times New Roman" pitchFamily="18" charset="0"/>
              </a:rPr>
              <a:t>become too ugly to sell</a:t>
            </a:r>
          </a:p>
          <a:p>
            <a:pPr marL="342900" indent="-342900" algn="just">
              <a:buFont typeface="Arial" pitchFamily="34" charset="0"/>
              <a:buChar char="•"/>
            </a:pPr>
            <a:r>
              <a:rPr lang="en-US" sz="2400" dirty="0">
                <a:latin typeface="Times New Roman" pitchFamily="18" charset="0"/>
                <a:cs typeface="Times New Roman" pitchFamily="18" charset="0"/>
              </a:rPr>
              <a:t>suffer decreased shelf life and consequent reduced sales.</a:t>
            </a:r>
            <a:endParaRPr lang="en-IN"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905000"/>
            <a:ext cx="21717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723" y="4648200"/>
            <a:ext cx="28765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078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768</TotalTime>
  <Words>1456</Words>
  <Application>Microsoft Office PowerPoint</Application>
  <PresentationFormat>Widescreen</PresentationFormat>
  <Paragraphs>261</Paragraphs>
  <Slides>47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Cambria</vt:lpstr>
      <vt:lpstr>Times New Roman</vt:lpstr>
      <vt:lpstr>Office Theme</vt:lpstr>
      <vt:lpstr>RV College of  Engineering</vt:lpstr>
      <vt:lpstr>PowerPoint Presentation</vt:lpstr>
      <vt:lpstr>Introduction to packaging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orientation</dc:title>
  <dc:creator>RVA</dc:creator>
  <cp:lastModifiedBy>Admin</cp:lastModifiedBy>
  <cp:revision>70</cp:revision>
  <dcterms:created xsi:type="dcterms:W3CDTF">2021-08-08T05:11:04Z</dcterms:created>
  <dcterms:modified xsi:type="dcterms:W3CDTF">2024-07-26T07:54:43Z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2021-08-06T00:00:00Z</vt:filetime>
  </property>
  <property fmtid="{D5CDD505-2E9C-101B-9397-08002B2CF9AE}" pid="3" name="Creator">
    <vt:lpwstr>Microsoft® PowerPoint® 2010</vt:lpwstr>
  </property>
  <property fmtid="{D5CDD505-2E9C-101B-9397-08002B2CF9AE}" pid="4" name="LastSaved">
    <vt:filetime>2021-08-08T00:00:00Z</vt:filetime>
  </property>
</Properties>
</file>